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57" r:id="rId4"/>
    <p:sldId id="268" r:id="rId5"/>
    <p:sldId id="266" r:id="rId6"/>
    <p:sldId id="269" r:id="rId7"/>
    <p:sldId id="270" r:id="rId8"/>
    <p:sldId id="271" r:id="rId9"/>
    <p:sldId id="278" r:id="rId10"/>
    <p:sldId id="277" r:id="rId11"/>
    <p:sldId id="282" r:id="rId12"/>
    <p:sldId id="287" r:id="rId13"/>
    <p:sldId id="284" r:id="rId14"/>
    <p:sldId id="283" r:id="rId15"/>
    <p:sldId id="289" r:id="rId16"/>
    <p:sldId id="288" r:id="rId17"/>
    <p:sldId id="280" r:id="rId18"/>
    <p:sldId id="272" r:id="rId19"/>
    <p:sldId id="281" r:id="rId20"/>
    <p:sldId id="285" r:id="rId21"/>
    <p:sldId id="279" r:id="rId22"/>
    <p:sldId id="275" r:id="rId23"/>
    <p:sldId id="286" r:id="rId24"/>
    <p:sldId id="290" r:id="rId25"/>
    <p:sldId id="274" r:id="rId26"/>
    <p:sldId id="276" r:id="rId27"/>
    <p:sldId id="267" r:id="rId28"/>
    <p:sldId id="265" r:id="rId29"/>
    <p:sldId id="260" r:id="rId30"/>
    <p:sldId id="273" r:id="rId31"/>
    <p:sldId id="26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253600"/>
    <a:srgbClr val="D68B1C"/>
    <a:srgbClr val="552579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2" autoAdjust="0"/>
  </p:normalViewPr>
  <p:slideViewPr>
    <p:cSldViewPr>
      <p:cViewPr>
        <p:scale>
          <a:sx n="150" d="100"/>
          <a:sy n="150" d="100"/>
        </p:scale>
        <p:origin x="-510" y="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3056E-D0D3-4541-AEB6-F5579921B0D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8A1450C-A130-4273-9D29-B64BA6C0DFCE}">
      <dgm:prSet phldrT="[Text]"/>
      <dgm:spPr/>
      <dgm:t>
        <a:bodyPr/>
        <a:lstStyle/>
        <a:p>
          <a:r>
            <a:rPr lang="sk-SK" dirty="0" smtClean="0"/>
            <a:t>Skenovanie máp</a:t>
          </a:r>
          <a:endParaRPr lang="sk-SK" dirty="0"/>
        </a:p>
      </dgm:t>
    </dgm:pt>
    <dgm:pt modelId="{FC47DF79-F38C-4B12-A086-1C2E864F2600}" type="parTrans" cxnId="{E2A95355-6DEC-4561-81B4-80E5635AD1D3}">
      <dgm:prSet/>
      <dgm:spPr/>
      <dgm:t>
        <a:bodyPr/>
        <a:lstStyle/>
        <a:p>
          <a:endParaRPr lang="sk-SK"/>
        </a:p>
      </dgm:t>
    </dgm:pt>
    <dgm:pt modelId="{786F6781-0370-4C89-997E-90920809D389}" type="sibTrans" cxnId="{E2A95355-6DEC-4561-81B4-80E5635AD1D3}">
      <dgm:prSet/>
      <dgm:spPr/>
      <dgm:t>
        <a:bodyPr/>
        <a:lstStyle/>
        <a:p>
          <a:endParaRPr lang="sk-SK"/>
        </a:p>
      </dgm:t>
    </dgm:pt>
    <dgm:pt modelId="{F2DA2CB6-F537-4495-A140-4F98AAF5FA6F}">
      <dgm:prSet/>
      <dgm:spPr/>
      <dgm:t>
        <a:bodyPr/>
        <a:lstStyle/>
        <a:p>
          <a:r>
            <a:rPr lang="sk-SK" smtClean="0"/>
            <a:t>Transformácia </a:t>
          </a:r>
          <a:endParaRPr lang="sk-SK" dirty="0" smtClean="0"/>
        </a:p>
      </dgm:t>
    </dgm:pt>
    <dgm:pt modelId="{6EAA997F-6BF2-45B7-A2BD-34D481271594}" type="parTrans" cxnId="{5D4B0287-50BF-4D26-B769-5ACF731738FB}">
      <dgm:prSet/>
      <dgm:spPr/>
      <dgm:t>
        <a:bodyPr/>
        <a:lstStyle/>
        <a:p>
          <a:endParaRPr lang="sk-SK"/>
        </a:p>
      </dgm:t>
    </dgm:pt>
    <dgm:pt modelId="{08C86FA0-5E28-448E-99DD-C74A92B23AB3}" type="sibTrans" cxnId="{5D4B0287-50BF-4D26-B769-5ACF731738FB}">
      <dgm:prSet/>
      <dgm:spPr/>
      <dgm:t>
        <a:bodyPr/>
        <a:lstStyle/>
        <a:p>
          <a:endParaRPr lang="sk-SK"/>
        </a:p>
      </dgm:t>
    </dgm:pt>
    <dgm:pt modelId="{E5BACF1B-33FF-46EA-81B4-C2E1D84E7CDF}">
      <dgm:prSet/>
      <dgm:spPr/>
      <dgm:t>
        <a:bodyPr/>
        <a:lstStyle/>
        <a:p>
          <a:r>
            <a:rPr lang="sk-SK" dirty="0" err="1" smtClean="0"/>
            <a:t>Vektorizácia</a:t>
          </a:r>
          <a:r>
            <a:rPr lang="sk-SK" dirty="0" smtClean="0"/>
            <a:t> alebo </a:t>
          </a:r>
          <a:r>
            <a:rPr lang="sk-SK" dirty="0" err="1" smtClean="0"/>
            <a:t>rasterizácia</a:t>
          </a:r>
          <a:endParaRPr lang="sk-SK" dirty="0"/>
        </a:p>
      </dgm:t>
    </dgm:pt>
    <dgm:pt modelId="{E7F1DF9D-8E6A-4ADF-B0A9-AA0BA2C82240}" type="parTrans" cxnId="{D58A6AA8-CEA7-4ACD-A621-16C0482584AC}">
      <dgm:prSet/>
      <dgm:spPr/>
      <dgm:t>
        <a:bodyPr/>
        <a:lstStyle/>
        <a:p>
          <a:endParaRPr lang="sk-SK"/>
        </a:p>
      </dgm:t>
    </dgm:pt>
    <dgm:pt modelId="{EDEA2D29-2F0F-4436-845F-F0C12B17868A}" type="sibTrans" cxnId="{D58A6AA8-CEA7-4ACD-A621-16C0482584AC}">
      <dgm:prSet/>
      <dgm:spPr/>
      <dgm:t>
        <a:bodyPr/>
        <a:lstStyle/>
        <a:p>
          <a:endParaRPr lang="sk-SK"/>
        </a:p>
      </dgm:t>
    </dgm:pt>
    <dgm:pt modelId="{4D020C6B-E251-48BC-9803-C30A92FEF8F0}" type="pres">
      <dgm:prSet presAssocID="{FD13056E-D0D3-4541-AEB6-F5579921B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C4A3DD3-285D-41A9-AD83-DE41D8C5257F}" type="pres">
      <dgm:prSet presAssocID="{E5BACF1B-33FF-46EA-81B4-C2E1D84E7CDF}" presName="boxAndChildren" presStyleCnt="0"/>
      <dgm:spPr/>
    </dgm:pt>
    <dgm:pt modelId="{B4E2EF61-A6F3-4AE2-8E79-87ABF8BA1650}" type="pres">
      <dgm:prSet presAssocID="{E5BACF1B-33FF-46EA-81B4-C2E1D84E7CDF}" presName="parentTextBox" presStyleLbl="node1" presStyleIdx="0" presStyleCnt="3"/>
      <dgm:spPr/>
      <dgm:t>
        <a:bodyPr/>
        <a:lstStyle/>
        <a:p>
          <a:endParaRPr lang="sk-SK"/>
        </a:p>
      </dgm:t>
    </dgm:pt>
    <dgm:pt modelId="{1CEC50A3-6FCC-4585-AA0C-51ACC261F37F}" type="pres">
      <dgm:prSet presAssocID="{08C86FA0-5E28-448E-99DD-C74A92B23AB3}" presName="sp" presStyleCnt="0"/>
      <dgm:spPr/>
    </dgm:pt>
    <dgm:pt modelId="{09CA168F-1778-4DC9-AAFB-06B72EC8ACD9}" type="pres">
      <dgm:prSet presAssocID="{F2DA2CB6-F537-4495-A140-4F98AAF5FA6F}" presName="arrowAndChildren" presStyleCnt="0"/>
      <dgm:spPr/>
    </dgm:pt>
    <dgm:pt modelId="{1314A21A-EDD0-482B-BD98-776487FDC762}" type="pres">
      <dgm:prSet presAssocID="{F2DA2CB6-F537-4495-A140-4F98AAF5FA6F}" presName="parentTextArrow" presStyleLbl="node1" presStyleIdx="1" presStyleCnt="3"/>
      <dgm:spPr/>
      <dgm:t>
        <a:bodyPr/>
        <a:lstStyle/>
        <a:p>
          <a:endParaRPr lang="sk-SK"/>
        </a:p>
      </dgm:t>
    </dgm:pt>
    <dgm:pt modelId="{5DE3D4A0-0224-49F9-91A3-801FEFDC4E7A}" type="pres">
      <dgm:prSet presAssocID="{786F6781-0370-4C89-997E-90920809D389}" presName="sp" presStyleCnt="0"/>
      <dgm:spPr/>
    </dgm:pt>
    <dgm:pt modelId="{017EB672-CACD-451B-BE9F-398837E1B175}" type="pres">
      <dgm:prSet presAssocID="{88A1450C-A130-4273-9D29-B64BA6C0DFCE}" presName="arrowAndChildren" presStyleCnt="0"/>
      <dgm:spPr/>
    </dgm:pt>
    <dgm:pt modelId="{A97A41F5-D933-40F9-8F47-7D4F779C9CB0}" type="pres">
      <dgm:prSet presAssocID="{88A1450C-A130-4273-9D29-B64BA6C0DFCE}" presName="parentTextArrow" presStyleLbl="node1" presStyleIdx="2" presStyleCnt="3"/>
      <dgm:spPr/>
      <dgm:t>
        <a:bodyPr/>
        <a:lstStyle/>
        <a:p>
          <a:endParaRPr lang="sk-SK"/>
        </a:p>
      </dgm:t>
    </dgm:pt>
  </dgm:ptLst>
  <dgm:cxnLst>
    <dgm:cxn modelId="{5D4B0287-50BF-4D26-B769-5ACF731738FB}" srcId="{FD13056E-D0D3-4541-AEB6-F5579921B0DA}" destId="{F2DA2CB6-F537-4495-A140-4F98AAF5FA6F}" srcOrd="1" destOrd="0" parTransId="{6EAA997F-6BF2-45B7-A2BD-34D481271594}" sibTransId="{08C86FA0-5E28-448E-99DD-C74A92B23AB3}"/>
    <dgm:cxn modelId="{E2A95355-6DEC-4561-81B4-80E5635AD1D3}" srcId="{FD13056E-D0D3-4541-AEB6-F5579921B0DA}" destId="{88A1450C-A130-4273-9D29-B64BA6C0DFCE}" srcOrd="0" destOrd="0" parTransId="{FC47DF79-F38C-4B12-A086-1C2E864F2600}" sibTransId="{786F6781-0370-4C89-997E-90920809D389}"/>
    <dgm:cxn modelId="{D58A6AA8-CEA7-4ACD-A621-16C0482584AC}" srcId="{FD13056E-D0D3-4541-AEB6-F5579921B0DA}" destId="{E5BACF1B-33FF-46EA-81B4-C2E1D84E7CDF}" srcOrd="2" destOrd="0" parTransId="{E7F1DF9D-8E6A-4ADF-B0A9-AA0BA2C82240}" sibTransId="{EDEA2D29-2F0F-4436-845F-F0C12B17868A}"/>
    <dgm:cxn modelId="{6A2424C1-D414-4202-A325-F88187A91157}" type="presOf" srcId="{88A1450C-A130-4273-9D29-B64BA6C0DFCE}" destId="{A97A41F5-D933-40F9-8F47-7D4F779C9CB0}" srcOrd="0" destOrd="0" presId="urn:microsoft.com/office/officeart/2005/8/layout/process4"/>
    <dgm:cxn modelId="{6E82D011-4765-4111-84CD-14DC7485C5B4}" type="presOf" srcId="{E5BACF1B-33FF-46EA-81B4-C2E1D84E7CDF}" destId="{B4E2EF61-A6F3-4AE2-8E79-87ABF8BA1650}" srcOrd="0" destOrd="0" presId="urn:microsoft.com/office/officeart/2005/8/layout/process4"/>
    <dgm:cxn modelId="{64E54371-61EF-4BBA-AABF-0F249D537184}" type="presOf" srcId="{F2DA2CB6-F537-4495-A140-4F98AAF5FA6F}" destId="{1314A21A-EDD0-482B-BD98-776487FDC762}" srcOrd="0" destOrd="0" presId="urn:microsoft.com/office/officeart/2005/8/layout/process4"/>
    <dgm:cxn modelId="{78233E2B-14EA-49C4-BF88-0785653451B6}" type="presOf" srcId="{FD13056E-D0D3-4541-AEB6-F5579921B0DA}" destId="{4D020C6B-E251-48BC-9803-C30A92FEF8F0}" srcOrd="0" destOrd="0" presId="urn:microsoft.com/office/officeart/2005/8/layout/process4"/>
    <dgm:cxn modelId="{B2331889-5CD5-4DA9-B52F-E084DA32C55B}" type="presParOf" srcId="{4D020C6B-E251-48BC-9803-C30A92FEF8F0}" destId="{0C4A3DD3-285D-41A9-AD83-DE41D8C5257F}" srcOrd="0" destOrd="0" presId="urn:microsoft.com/office/officeart/2005/8/layout/process4"/>
    <dgm:cxn modelId="{92934D55-76E9-4B02-B076-2BF301F74589}" type="presParOf" srcId="{0C4A3DD3-285D-41A9-AD83-DE41D8C5257F}" destId="{B4E2EF61-A6F3-4AE2-8E79-87ABF8BA1650}" srcOrd="0" destOrd="0" presId="urn:microsoft.com/office/officeart/2005/8/layout/process4"/>
    <dgm:cxn modelId="{2B56F027-D772-4593-80B1-1334DC59042C}" type="presParOf" srcId="{4D020C6B-E251-48BC-9803-C30A92FEF8F0}" destId="{1CEC50A3-6FCC-4585-AA0C-51ACC261F37F}" srcOrd="1" destOrd="0" presId="urn:microsoft.com/office/officeart/2005/8/layout/process4"/>
    <dgm:cxn modelId="{14A2F950-002F-4F0A-B373-9C3AEA1D2E16}" type="presParOf" srcId="{4D020C6B-E251-48BC-9803-C30A92FEF8F0}" destId="{09CA168F-1778-4DC9-AAFB-06B72EC8ACD9}" srcOrd="2" destOrd="0" presId="urn:microsoft.com/office/officeart/2005/8/layout/process4"/>
    <dgm:cxn modelId="{B692611F-ECB0-45AA-888B-3F6A204AC2CC}" type="presParOf" srcId="{09CA168F-1778-4DC9-AAFB-06B72EC8ACD9}" destId="{1314A21A-EDD0-482B-BD98-776487FDC762}" srcOrd="0" destOrd="0" presId="urn:microsoft.com/office/officeart/2005/8/layout/process4"/>
    <dgm:cxn modelId="{81B6209F-875D-4F9B-92DC-4B5C7B5A959D}" type="presParOf" srcId="{4D020C6B-E251-48BC-9803-C30A92FEF8F0}" destId="{5DE3D4A0-0224-49F9-91A3-801FEFDC4E7A}" srcOrd="3" destOrd="0" presId="urn:microsoft.com/office/officeart/2005/8/layout/process4"/>
    <dgm:cxn modelId="{5C172C96-43AD-4451-A3E6-A98978CD6D77}" type="presParOf" srcId="{4D020C6B-E251-48BC-9803-C30A92FEF8F0}" destId="{017EB672-CACD-451B-BE9F-398837E1B175}" srcOrd="4" destOrd="0" presId="urn:microsoft.com/office/officeart/2005/8/layout/process4"/>
    <dgm:cxn modelId="{6EEC1EC5-C863-4A05-8F6D-8F90C61BA517}" type="presParOf" srcId="{017EB672-CACD-451B-BE9F-398837E1B175}" destId="{A97A41F5-D933-40F9-8F47-7D4F779C9CB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2EF61-A6F3-4AE2-8E79-87ABF8BA1650}">
      <dsp:nvSpPr>
        <dsp:cNvPr id="0" name=""/>
        <dsp:cNvSpPr/>
      </dsp:nvSpPr>
      <dsp:spPr>
        <a:xfrm>
          <a:off x="0" y="1379389"/>
          <a:ext cx="2748689" cy="45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err="1" smtClean="0"/>
            <a:t>Vektorizácia</a:t>
          </a:r>
          <a:r>
            <a:rPr lang="sk-SK" sz="1600" kern="1200" dirty="0" smtClean="0"/>
            <a:t> alebo </a:t>
          </a:r>
          <a:r>
            <a:rPr lang="sk-SK" sz="1600" kern="1200" dirty="0" err="1" smtClean="0"/>
            <a:t>rasterizácia</a:t>
          </a:r>
          <a:endParaRPr lang="sk-SK" sz="1600" kern="1200" dirty="0"/>
        </a:p>
      </dsp:txBody>
      <dsp:txXfrm>
        <a:off x="0" y="1379389"/>
        <a:ext cx="2748689" cy="452746"/>
      </dsp:txXfrm>
    </dsp:sp>
    <dsp:sp modelId="{1314A21A-EDD0-482B-BD98-776487FDC762}">
      <dsp:nvSpPr>
        <dsp:cNvPr id="0" name=""/>
        <dsp:cNvSpPr/>
      </dsp:nvSpPr>
      <dsp:spPr>
        <a:xfrm rot="10800000">
          <a:off x="0" y="689856"/>
          <a:ext cx="2748689" cy="6963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smtClean="0"/>
            <a:t>Transformácia </a:t>
          </a:r>
          <a:endParaRPr lang="sk-SK" sz="1600" kern="1200" dirty="0" smtClean="0"/>
        </a:p>
      </dsp:txBody>
      <dsp:txXfrm rot="10800000">
        <a:off x="0" y="689856"/>
        <a:ext cx="2748689" cy="452450"/>
      </dsp:txXfrm>
    </dsp:sp>
    <dsp:sp modelId="{A97A41F5-D933-40F9-8F47-7D4F779C9CB0}">
      <dsp:nvSpPr>
        <dsp:cNvPr id="0" name=""/>
        <dsp:cNvSpPr/>
      </dsp:nvSpPr>
      <dsp:spPr>
        <a:xfrm rot="10800000">
          <a:off x="0" y="323"/>
          <a:ext cx="2748689" cy="6963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Skenovanie máp</a:t>
          </a:r>
          <a:endParaRPr lang="sk-SK" sz="1600" kern="1200" dirty="0"/>
        </a:p>
      </dsp:txBody>
      <dsp:txXfrm rot="10800000">
        <a:off x="0" y="323"/>
        <a:ext cx="2748689" cy="452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DDB706-0125-44BD-BFA4-5BCB1D14E02F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0770D3-AEDB-4C2C-8A17-0E8ED3AE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59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054656"/>
            <a:ext cx="7940660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409911"/>
            <a:ext cx="7940660" cy="108802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E0CB-DF06-4843-B3EB-D7983D5166AB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CE91-939A-4A35-B515-BCABF0468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6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DC33-7A82-4F85-97FB-F99C0364A9BE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9DA7-AAE9-4150-A6C7-75D747531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D17D-B004-4E34-A963-A66498986803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8A52B-CE63-4B95-9443-FA8D43966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6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A3FD-E33E-4103-A681-38B725A8EFC0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D3AC-1375-417E-A319-E3B39BED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2172-87EC-4295-B731-758943A609C2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E385-3060-49E7-884F-62D6C0067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0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74A9-3BB2-447E-ACF9-8926008D4554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1C8F-A2E2-4869-B446-6CE06830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B385-65C8-4A14-9F5B-40B9D773130B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0F58-2E6C-474B-A02D-1956435D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95BA-0195-4BC8-9639-24BBC81453F7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944C-C1CA-4B8F-9237-5F0D32268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910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4924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910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7D8E-0DEE-4581-850F-EFA2894B31F0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DFDD-92C3-4955-A414-9E5FA6541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57A7-738E-4E06-A5DF-8F97B99F1CB0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4484-E108-42F8-AFE9-953F0B94E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54FC-FB25-4D63-9D82-9B9F289F9F38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961B-FAC0-46D0-9500-4BE334458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AC63-C2F3-4C0D-9D07-CE2278C0CF7E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0D1B-B23D-44B5-90AC-C39DA12A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5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F22A8-E458-4B99-A745-3AEB0C700739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A29AF-3C51-4B0F-B30C-8C144B97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961180" y="1443835"/>
            <a:ext cx="4733855" cy="91648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Pre</a:t>
            </a:r>
            <a:r>
              <a:rPr lang="sk-SK" sz="2800" b="1" dirty="0" smtClean="0"/>
              <a:t>sné poľnohospodárstvo</a:t>
            </a:r>
            <a:endParaRPr lang="en-US" sz="2800" b="1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92246" y="356397"/>
            <a:ext cx="5802790" cy="10874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GPS</a:t>
            </a:r>
            <a:r>
              <a:rPr lang="sk-SK" sz="3200" b="1" dirty="0" smtClean="0"/>
              <a:t> a GIS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tec</a:t>
            </a:r>
            <a:r>
              <a:rPr lang="sk-SK" sz="3200" b="1" dirty="0" smtClean="0"/>
              <a:t>h</a:t>
            </a:r>
            <a:r>
              <a:rPr lang="en-US" sz="3200" b="1" dirty="0" err="1" smtClean="0"/>
              <a:t>nol</a:t>
            </a:r>
            <a:r>
              <a:rPr lang="sk-SK" sz="3200" b="1" dirty="0" smtClean="0"/>
              <a:t>ógie v oblasti systémov obrábania pôdy</a:t>
            </a:r>
          </a:p>
        </p:txBody>
      </p:sp>
      <p:pic>
        <p:nvPicPr>
          <p:cNvPr id="4100" name="Picture 2" descr="http://www.airbornetechnologies.at/images/ABT/references_ce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69" y="2512770"/>
            <a:ext cx="4122929" cy="27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3260" y="5499398"/>
            <a:ext cx="4070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400" b="1" dirty="0" smtClean="0">
                <a:solidFill>
                  <a:schemeClr val="bg1"/>
                </a:solidFill>
              </a:rPr>
              <a:t>Mgr. </a:t>
            </a:r>
            <a:r>
              <a:rPr lang="en-US" sz="2400" b="1" dirty="0" smtClean="0">
                <a:solidFill>
                  <a:schemeClr val="bg1"/>
                </a:solidFill>
              </a:rPr>
              <a:t>Milan </a:t>
            </a:r>
            <a:r>
              <a:rPr lang="en-US" sz="2400" b="1" dirty="0" err="1" smtClean="0">
                <a:solidFill>
                  <a:schemeClr val="bg1"/>
                </a:solidFill>
              </a:rPr>
              <a:t>Gomb</a:t>
            </a:r>
            <a:r>
              <a:rPr lang="sk-SK" sz="2400" b="1" dirty="0" smtClean="0">
                <a:solidFill>
                  <a:schemeClr val="bg1"/>
                </a:solidFill>
              </a:rPr>
              <a:t>ík </a:t>
            </a:r>
            <a:r>
              <a:rPr lang="en-US" sz="2400" b="1" dirty="0" smtClean="0">
                <a:solidFill>
                  <a:schemeClr val="bg1"/>
                </a:solidFill>
              </a:rPr>
              <a:t>(id: 61488)</a:t>
            </a:r>
            <a:endParaRPr lang="sk-SK" sz="2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PHD_A041   </a:t>
            </a:r>
            <a:r>
              <a:rPr lang="sk-SK" sz="2400" b="1" dirty="0" smtClean="0">
                <a:solidFill>
                  <a:schemeClr val="bg1"/>
                </a:solidFill>
              </a:rPr>
              <a:t>SPU Nitra, 2016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672" y="680310"/>
            <a:ext cx="3664920" cy="4123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3734410"/>
            <a:ext cx="2290574" cy="259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6" y="865603"/>
            <a:ext cx="3380460" cy="17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6" y="2818181"/>
            <a:ext cx="3380460" cy="18324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1" y="527605"/>
            <a:ext cx="4119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 smtClean="0">
                <a:solidFill>
                  <a:schemeClr val="bg1"/>
                </a:solidFill>
              </a:rPr>
              <a:t>Okrem SKPOS je možné využívať aj iné korekčné služby</a:t>
            </a:r>
            <a:r>
              <a:rPr lang="en-US" sz="1600" dirty="0" smtClean="0">
                <a:solidFill>
                  <a:schemeClr val="bg1"/>
                </a:solidFill>
              </a:rPr>
              <a:t> a sign</a:t>
            </a:r>
            <a:r>
              <a:rPr lang="sk-SK" sz="1600" dirty="0">
                <a:solidFill>
                  <a:schemeClr val="bg1"/>
                </a:solidFill>
              </a:rPr>
              <a:t>á</a:t>
            </a:r>
            <a:r>
              <a:rPr lang="sk-SK" sz="1600" dirty="0" smtClean="0">
                <a:solidFill>
                  <a:schemeClr val="bg1"/>
                </a:solidFill>
              </a:rPr>
              <a:t>ly   </a:t>
            </a:r>
            <a:r>
              <a:rPr lang="en-US" sz="1600" dirty="0" smtClean="0">
                <a:solidFill>
                  <a:schemeClr val="bg1"/>
                </a:solidFill>
              </a:rPr>
              <a:t>(WASS/EGNOS). </a:t>
            </a:r>
            <a:r>
              <a:rPr lang="sk-SK" sz="1600" dirty="0" smtClean="0">
                <a:solidFill>
                  <a:schemeClr val="bg1"/>
                </a:solidFill>
              </a:rPr>
              <a:t>Alternatívou sú malé privátne korekčné siete, ktoré pozostávajú len z niekoľkých georeferenčných staníc pokrývajúcich potrebné územie. Distribúcia často bezplatným rádiovým kanálom. Nepresnosť je totiž viazaná na územie s učitou plochou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rovnak</a:t>
            </a:r>
            <a:r>
              <a:rPr lang="sk-SK" sz="1600" dirty="0" smtClean="0">
                <a:solidFill>
                  <a:schemeClr val="bg1"/>
                </a:solidFill>
              </a:rPr>
              <a:t>é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podmienky</a:t>
            </a:r>
            <a:r>
              <a:rPr lang="en-US" sz="1600" dirty="0" smtClean="0">
                <a:solidFill>
                  <a:schemeClr val="bg1"/>
                </a:solidFill>
              </a:rPr>
              <a:t> a </a:t>
            </a:r>
            <a:r>
              <a:rPr lang="en-US" sz="1600" dirty="0" err="1" smtClean="0">
                <a:solidFill>
                  <a:schemeClr val="bg1"/>
                </a:solidFill>
              </a:rPr>
              <a:t>satelity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príjem signálu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sk-SK" sz="1600" dirty="0" smtClean="0">
                <a:solidFill>
                  <a:schemeClr val="bg1"/>
                </a:solidFill>
              </a:rPr>
              <a:t>a v čase sú premenlivé.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1801" y="3123590"/>
            <a:ext cx="355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Korekcie náklonu v členitom teréne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1801" y="3632611"/>
            <a:ext cx="1507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odchýlka až</a:t>
            </a:r>
          </a:p>
          <a:p>
            <a:r>
              <a:rPr lang="sk-SK" sz="1600" dirty="0" smtClean="0">
                <a:solidFill>
                  <a:schemeClr val="bg1"/>
                </a:solidFill>
              </a:rPr>
              <a:t>      10 - 30cm</a:t>
            </a:r>
          </a:p>
          <a:p>
            <a:endParaRPr lang="sk-SK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merať uhol náklonu 3D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7900" y="5159661"/>
            <a:ext cx="4265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>
                <a:solidFill>
                  <a:schemeClr val="bg1"/>
                </a:solidFill>
              </a:rPr>
              <a:t>V</a:t>
            </a:r>
            <a:r>
              <a:rPr lang="sk-SK" sz="1600" dirty="0" smtClean="0">
                <a:solidFill>
                  <a:schemeClr val="bg1"/>
                </a:solidFill>
              </a:rPr>
              <a:t> svahovitom teréne je potrebné aplikovať </a:t>
            </a:r>
            <a:r>
              <a:rPr lang="sk-SK" sz="1600" dirty="0">
                <a:solidFill>
                  <a:schemeClr val="bg1"/>
                </a:solidFill>
              </a:rPr>
              <a:t>Pre korekcie náklonu </a:t>
            </a:r>
            <a:r>
              <a:rPr lang="sk-SK" sz="1600" dirty="0" smtClean="0">
                <a:solidFill>
                  <a:schemeClr val="bg1"/>
                </a:solidFill>
              </a:rPr>
              <a:t>traktora, ktorá môže voči zameranej pozícií antény predstavovať až 30 cm. Navádzac</a:t>
            </a:r>
            <a:r>
              <a:rPr lang="sk-SK" sz="1600" dirty="0">
                <a:solidFill>
                  <a:schemeClr val="bg1"/>
                </a:solidFill>
              </a:rPr>
              <a:t>ý</a:t>
            </a:r>
            <a:r>
              <a:rPr lang="sk-SK" sz="1600" dirty="0" smtClean="0">
                <a:solidFill>
                  <a:schemeClr val="bg1"/>
                </a:solidFill>
              </a:rPr>
              <a:t> systém dokáže odchýlku spoľahlivo eliminovať pomocov tzv. inklinometra</a:t>
            </a:r>
          </a:p>
        </p:txBody>
      </p:sp>
    </p:spTree>
    <p:extLst>
      <p:ext uri="{BB962C8B-B14F-4D97-AF65-F5344CB8AC3E}">
        <p14:creationId xmlns:p14="http://schemas.microsoft.com/office/powerpoint/2010/main" val="20809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5207894" y="680310"/>
            <a:ext cx="3487141" cy="45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sk-SK" sz="3200" b="1" dirty="0" smtClean="0"/>
              <a:t>Navádzanie</a:t>
            </a:r>
          </a:p>
          <a:p>
            <a:pPr algn="r"/>
            <a:r>
              <a:rPr lang="sk-SK" sz="3200" b="1" dirty="0" smtClean="0"/>
              <a:t>strojov</a:t>
            </a:r>
            <a:endParaRPr lang="sk-SK" sz="3200" b="1" dirty="0"/>
          </a:p>
        </p:txBody>
      </p:sp>
      <p:pic>
        <p:nvPicPr>
          <p:cNvPr id="5" name="Picture 2" descr="http://www.agleader.com/images/uploads/products/guidancepatter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6" y="1138425"/>
            <a:ext cx="5039264" cy="35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965" y="1291130"/>
            <a:ext cx="1345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RTK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2.5cm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482" y="3543300"/>
            <a:ext cx="1220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GNSS</a:t>
            </a:r>
          </a:p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2-</a:t>
            </a:r>
            <a:r>
              <a:rPr lang="en-US" sz="3600" b="1" dirty="0" smtClean="0">
                <a:solidFill>
                  <a:schemeClr val="bg1"/>
                </a:solidFill>
              </a:rPr>
              <a:t>5m</a:t>
            </a:r>
            <a:endParaRPr lang="sk-SK" sz="36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21585" y="2512771"/>
            <a:ext cx="0" cy="91622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3310" y="1344402"/>
            <a:ext cx="1424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</a:rPr>
              <a:t>autopilot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</a:rPr>
              <a:t>striptill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</a:rPr>
              <a:t>siatie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9005" y="3718050"/>
            <a:ext cx="1985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postreky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prekrývanie</a:t>
            </a:r>
            <a:endParaRPr lang="sk-SK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prekážky na poli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670" y="5261460"/>
            <a:ext cx="794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Aj keď nepresnosť klasických GNSS bez použitia korekcie je celkom vysoká, kvalitný GPS + GLONASS modul s riadne umiestnenou anténou je pre základnú navigáciu použiteľný nakoľko relatívna presnosť ja cca 20-30cm.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pr</a:t>
            </a:r>
            <a:r>
              <a:rPr lang="sk-SK" dirty="0" smtClean="0">
                <a:solidFill>
                  <a:schemeClr val="bg1"/>
                </a:solidFill>
              </a:rPr>
              <a:t>íjem z rovnakých satelitov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6" y="374900"/>
            <a:ext cx="7329838" cy="763525"/>
          </a:xfrm>
        </p:spPr>
        <p:txBody>
          <a:bodyPr>
            <a:noAutofit/>
          </a:bodyPr>
          <a:lstStyle/>
          <a:p>
            <a:r>
              <a:rPr lang="sk-SK" sz="2400" dirty="0" smtClean="0"/>
              <a:t>Navigačné a navádzacie prístroje pre poľnohospodárstvo</a:t>
            </a:r>
            <a:endParaRPr lang="sk-SK" sz="2400" dirty="0"/>
          </a:p>
        </p:txBody>
      </p:sp>
      <p:pic>
        <p:nvPicPr>
          <p:cNvPr id="13314" name="Picture 2" descr="Image result for efarmer andro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4566976"/>
            <a:ext cx="3054100" cy="17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4177" y="4159381"/>
            <a:ext cx="2691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600" b="1" dirty="0" smtClean="0">
                <a:solidFill>
                  <a:schemeClr val="bg1"/>
                </a:solidFill>
              </a:rPr>
              <a:t>eFARMER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sk-SK" sz="1600" dirty="0" smtClean="0">
                <a:solidFill>
                  <a:schemeClr val="bg1"/>
                </a:solidFill>
              </a:rPr>
              <a:t>Android</a:t>
            </a:r>
            <a:r>
              <a:rPr lang="en-US" sz="1600" dirty="0" smtClean="0">
                <a:solidFill>
                  <a:schemeClr val="bg1"/>
                </a:solidFill>
              </a:rPr>
              <a:t>) - </a:t>
            </a:r>
            <a:r>
              <a:rPr lang="en-US" sz="1600" dirty="0" err="1" smtClean="0">
                <a:solidFill>
                  <a:schemeClr val="bg1"/>
                </a:solidFill>
              </a:rPr>
              <a:t>pokrytie</a:t>
            </a:r>
            <a:endParaRPr lang="sk-SK" sz="16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7410" y="3701266"/>
            <a:ext cx="366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600" b="1" dirty="0" smtClean="0">
                <a:solidFill>
                  <a:schemeClr val="bg1"/>
                </a:solidFill>
              </a:rPr>
              <a:t>MachineryGuide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sk-SK" sz="1600" dirty="0" smtClean="0">
                <a:solidFill>
                  <a:schemeClr val="bg1"/>
                </a:solidFill>
              </a:rPr>
              <a:t>Android</a:t>
            </a:r>
            <a:r>
              <a:rPr lang="en-US" sz="1600" dirty="0" smtClean="0">
                <a:solidFill>
                  <a:schemeClr val="bg1"/>
                </a:solidFill>
              </a:rPr>
              <a:t>) – </a:t>
            </a:r>
            <a:r>
              <a:rPr lang="en-US" sz="1600" dirty="0" err="1" smtClean="0">
                <a:solidFill>
                  <a:schemeClr val="bg1"/>
                </a:solidFill>
              </a:rPr>
              <a:t>prekr</a:t>
            </a:r>
            <a:r>
              <a:rPr lang="sk-SK" sz="1600" dirty="0" smtClean="0">
                <a:solidFill>
                  <a:schemeClr val="bg1"/>
                </a:solidFill>
              </a:rPr>
              <a:t>ý</a:t>
            </a:r>
            <a:r>
              <a:rPr lang="en-US" sz="1600" dirty="0" err="1" smtClean="0">
                <a:solidFill>
                  <a:schemeClr val="bg1"/>
                </a:solidFill>
              </a:rPr>
              <a:t>vanie</a:t>
            </a:r>
            <a:endParaRPr lang="sk-SK" sz="1600" dirty="0" smtClean="0">
              <a:solidFill>
                <a:schemeClr val="bg1"/>
              </a:solidFill>
            </a:endParaRPr>
          </a:p>
        </p:txBody>
      </p:sp>
      <p:pic>
        <p:nvPicPr>
          <p:cNvPr id="13318" name="Picture 6" descr="Image result for efarmer andr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4132982"/>
            <a:ext cx="3512215" cy="21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leica mojo 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3834"/>
            <a:ext cx="3970330" cy="18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17899" y="1280510"/>
            <a:ext cx="259598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</a:rPr>
              <a:t>Leica mojoXact</a:t>
            </a:r>
          </a:p>
          <a:p>
            <a:endParaRPr lang="sk-SK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realtime RTK</a:t>
            </a:r>
            <a:r>
              <a:rPr lang="en-US" sz="1600" dirty="0" smtClean="0">
                <a:solidFill>
                  <a:schemeClr val="bg1"/>
                </a:solidFill>
              </a:rPr>
              <a:t>, NTRIP 2mm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korekcia svahovitosti</a:t>
            </a:r>
          </a:p>
          <a:p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     terénu </a:t>
            </a:r>
            <a:r>
              <a:rPr lang="en-US" sz="1600" dirty="0" smtClean="0">
                <a:solidFill>
                  <a:schemeClr val="bg1"/>
                </a:solidFill>
              </a:rPr>
              <a:t>(n</a:t>
            </a:r>
            <a:r>
              <a:rPr lang="sk-SK" sz="1600" dirty="0" smtClean="0">
                <a:solidFill>
                  <a:schemeClr val="bg1"/>
                </a:solidFill>
              </a:rPr>
              <a:t>á</a:t>
            </a:r>
            <a:r>
              <a:rPr lang="en-US" sz="1600" dirty="0" err="1" smtClean="0">
                <a:solidFill>
                  <a:schemeClr val="bg1"/>
                </a:solidFill>
              </a:rPr>
              <a:t>klonu</a:t>
            </a:r>
            <a:r>
              <a:rPr lang="en-US" sz="1600" dirty="0" smtClean="0">
                <a:solidFill>
                  <a:schemeClr val="bg1"/>
                </a:solidFill>
              </a:rPr>
              <a:t> 6 </a:t>
            </a:r>
            <a:r>
              <a:rPr lang="en-US" sz="1600" dirty="0" err="1" smtClean="0">
                <a:solidFill>
                  <a:schemeClr val="bg1"/>
                </a:solidFill>
              </a:rPr>
              <a:t>os</a:t>
            </a:r>
            <a:r>
              <a:rPr lang="sk-SK" sz="1600" dirty="0" smtClean="0">
                <a:solidFill>
                  <a:schemeClr val="bg1"/>
                </a:solidFill>
              </a:rPr>
              <a:t>í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sk-SK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</a:t>
            </a:r>
            <a:r>
              <a:rPr lang="sk-SK" sz="1600" dirty="0" smtClean="0">
                <a:solidFill>
                  <a:schemeClr val="bg1"/>
                </a:solidFill>
              </a:rPr>
              <a:t>utopilot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sk-SK" sz="1600" dirty="0" smtClean="0">
                <a:solidFill>
                  <a:schemeClr val="bg1"/>
                </a:solidFill>
              </a:rPr>
              <a:t>CAN </a:t>
            </a:r>
            <a:r>
              <a:rPr lang="en-US" sz="1600" dirty="0" smtClean="0">
                <a:solidFill>
                  <a:schemeClr val="bg1"/>
                </a:solidFill>
              </a:rPr>
              <a:t>steering)</a:t>
            </a:r>
            <a:endParaRPr lang="sk-SK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riadenie sekcií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postrek</a:t>
            </a:r>
            <a:r>
              <a:rPr lang="en-US" sz="16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   ISOBUS / GPS / GLONASS</a:t>
            </a:r>
            <a:endParaRPr lang="sk-SK" sz="1600" dirty="0" smtClean="0">
              <a:solidFill>
                <a:schemeClr val="bg1"/>
              </a:solidFill>
            </a:endParaRPr>
          </a:p>
          <a:p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b="1" dirty="0" smtClean="0">
                <a:solidFill>
                  <a:schemeClr val="bg1"/>
                </a:solidFill>
              </a:rPr>
              <a:t>Cena: </a:t>
            </a:r>
            <a:r>
              <a:rPr lang="en-US" sz="1600" b="1" dirty="0" smtClean="0">
                <a:solidFill>
                  <a:schemeClr val="bg1"/>
                </a:solidFill>
              </a:rPr>
              <a:t>$ </a:t>
            </a:r>
            <a:r>
              <a:rPr lang="sk-SK" sz="1600" b="1" dirty="0" smtClean="0">
                <a:solidFill>
                  <a:schemeClr val="bg1"/>
                </a:solidFill>
              </a:rPr>
              <a:t>9000 USD</a:t>
            </a:r>
          </a:p>
        </p:txBody>
      </p:sp>
    </p:spTree>
    <p:extLst>
      <p:ext uri="{BB962C8B-B14F-4D97-AF65-F5344CB8AC3E}">
        <p14:creationId xmlns:p14="http://schemas.microsoft.com/office/powerpoint/2010/main" val="1349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680310"/>
            <a:ext cx="6719020" cy="763525"/>
          </a:xfrm>
        </p:spPr>
        <p:txBody>
          <a:bodyPr>
            <a:noAutofit/>
          </a:bodyPr>
          <a:lstStyle/>
          <a:p>
            <a:pPr algn="r"/>
            <a:r>
              <a:rPr lang="sk-SK" sz="2800" b="1" dirty="0" smtClean="0"/>
              <a:t>Ovládanie sekc</a:t>
            </a:r>
            <a:r>
              <a:rPr lang="en-US" sz="2800" b="1" dirty="0" err="1" smtClean="0"/>
              <a:t>i</a:t>
            </a:r>
            <a:r>
              <a:rPr lang="sk-SK" sz="2800" b="1" dirty="0" smtClean="0"/>
              <a:t>í postrekovača, sejačky</a:t>
            </a:r>
            <a:endParaRPr lang="sk-SK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97654" y="1559123"/>
            <a:ext cx="5344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 smtClean="0">
                <a:solidFill>
                  <a:schemeClr val="bg1"/>
                </a:solidFill>
              </a:rPr>
              <a:t>Vďaka o</a:t>
            </a:r>
            <a:r>
              <a:rPr lang="en-US" sz="1600" dirty="0" err="1" smtClean="0">
                <a:solidFill>
                  <a:schemeClr val="bg1"/>
                </a:solidFill>
              </a:rPr>
              <a:t>vl</a:t>
            </a:r>
            <a:r>
              <a:rPr lang="sk-SK" sz="1600" dirty="0" smtClean="0">
                <a:solidFill>
                  <a:schemeClr val="bg1"/>
                </a:solidFill>
              </a:rPr>
              <a:t>ádaniu sekcií postrekovača / sejačky je možné dosiahnuť okamžitú a presne vyčísliteľnú úsporu. Oproti základnej GPS navigácií, ktorá umožní redukovať prekrývanie správnym navedením traktora, dokáže sekciovo ovládateľný postrekovač / sejačka automaticky vypínať sekcie nielen počas samotnej práce, ale aj počas otáčania pracovného stroja, v oblúkoch, pri obchádzaní prekážok a podobne.</a:t>
            </a:r>
            <a:endParaRPr lang="sk-SK" sz="1600" dirty="0">
              <a:solidFill>
                <a:schemeClr val="bg1"/>
              </a:solidFill>
            </a:endParaRPr>
          </a:p>
        </p:txBody>
      </p:sp>
      <p:pic>
        <p:nvPicPr>
          <p:cNvPr id="8194" name="Picture 2" descr="Image result for section control spray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" y="1596540"/>
            <a:ext cx="2532576" cy="18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26" y="4650640"/>
            <a:ext cx="3343403" cy="167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Image result for section control spray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" y="3646552"/>
            <a:ext cx="4428446" cy="26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8746" y="3581705"/>
            <a:ext cx="3383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dirty="0" smtClean="0">
                <a:solidFill>
                  <a:schemeClr val="bg1"/>
                </a:solidFill>
              </a:rPr>
              <a:t>Najmodernejšie systémy dokážu v jednej operácií dávkovať presné množstvo semien, granulovaného amoniaku a ďalšich látok vrátane kvapalných živín.</a:t>
            </a:r>
            <a:endParaRPr lang="sk-S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965" y="3587038"/>
            <a:ext cx="8154367" cy="26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6" y="374901"/>
            <a:ext cx="7024428" cy="61082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/>
              <a:t>AUTOPILOT – </a:t>
            </a:r>
            <a:r>
              <a:rPr lang="sk-SK" sz="2400" b="1" dirty="0" smtClean="0"/>
              <a:t>polo</a:t>
            </a:r>
            <a:r>
              <a:rPr lang="en-US" sz="2400" b="1" dirty="0" err="1" smtClean="0"/>
              <a:t>automatick</a:t>
            </a:r>
            <a:r>
              <a:rPr lang="sk-SK" sz="2400" b="1" dirty="0" smtClean="0"/>
              <a:t>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prev</a:t>
            </a:r>
            <a:r>
              <a:rPr lang="sk-SK" sz="2400" b="1" dirty="0" smtClean="0"/>
              <a:t>á</a:t>
            </a:r>
            <a:r>
              <a:rPr lang="en-US" sz="2400" b="1" dirty="0" err="1" smtClean="0"/>
              <a:t>dzka</a:t>
            </a:r>
            <a:r>
              <a:rPr lang="sk-SK" sz="2400" b="1" dirty="0" smtClean="0"/>
              <a:t> traktorov</a:t>
            </a:r>
            <a:endParaRPr lang="sk-SK" sz="2400" b="1" dirty="0"/>
          </a:p>
        </p:txBody>
      </p:sp>
      <p:pic>
        <p:nvPicPr>
          <p:cNvPr id="13322" name="Picture 10" descr="LD-Agro_UniDrive_kic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3731470"/>
            <a:ext cx="1985165" cy="23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Image result for gps agro hydraulic ste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3587038"/>
            <a:ext cx="2504282" cy="24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Image result for gps agro hydraulic st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3983697"/>
            <a:ext cx="2137870" cy="17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306" y="985720"/>
            <a:ext cx="6993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solidFill>
                  <a:schemeClr val="bg1"/>
                </a:solidFill>
              </a:rPr>
              <a:t>V súčastnosti sa veľa hovorí o autońomnych vozidlých avšak príliš nepočuť o tom že počiatky autonó</a:t>
            </a:r>
            <a:r>
              <a:rPr lang="en-US" dirty="0" err="1" smtClean="0">
                <a:solidFill>
                  <a:schemeClr val="bg1"/>
                </a:solidFill>
              </a:rPr>
              <a:t>mne</a:t>
            </a:r>
            <a:r>
              <a:rPr lang="sk-SK" dirty="0" smtClean="0">
                <a:solidFill>
                  <a:schemeClr val="bg1"/>
                </a:solidFill>
              </a:rPr>
              <a:t>ho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ovl</a:t>
            </a:r>
            <a:r>
              <a:rPr lang="sk-SK" dirty="0" smtClean="0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dania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traktorov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siahajú až do roku 1950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mechanick</a:t>
            </a:r>
            <a:r>
              <a:rPr lang="sk-SK" dirty="0" smtClean="0">
                <a:solidFill>
                  <a:schemeClr val="bg1"/>
                </a:solidFill>
              </a:rPr>
              <a:t>ý sniffer od Fordu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sk-SK" dirty="0" smtClean="0">
                <a:solidFill>
                  <a:schemeClr val="bg1"/>
                </a:solidFill>
              </a:rPr>
              <a:t>. Okolo roku 1994 prebiehali výskumy oh</a:t>
            </a:r>
            <a:r>
              <a:rPr lang="en-US" dirty="0" smtClean="0">
                <a:solidFill>
                  <a:schemeClr val="bg1"/>
                </a:solidFill>
              </a:rPr>
              <a:t>+l</a:t>
            </a:r>
            <a:r>
              <a:rPr lang="sk-SK" dirty="0" smtClean="0">
                <a:solidFill>
                  <a:schemeClr val="bg1"/>
                </a:solidFill>
              </a:rPr>
              <a:t>adom optického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kamery</a:t>
            </a:r>
            <a:r>
              <a:rPr lang="en-US" dirty="0" smtClean="0">
                <a:solidFill>
                  <a:schemeClr val="bg1"/>
                </a:solidFill>
              </a:rPr>
              <a:t>) a </a:t>
            </a:r>
            <a:r>
              <a:rPr lang="en-US" dirty="0" err="1" smtClean="0">
                <a:solidFill>
                  <a:schemeClr val="bg1"/>
                </a:solidFill>
              </a:rPr>
              <a:t>laserov</a:t>
            </a:r>
            <a:r>
              <a:rPr lang="sk-SK" dirty="0" smtClean="0">
                <a:solidFill>
                  <a:schemeClr val="bg1"/>
                </a:solidFill>
              </a:rPr>
              <a:t>é</a:t>
            </a:r>
            <a:r>
              <a:rPr lang="en-US" dirty="0" smtClean="0">
                <a:solidFill>
                  <a:schemeClr val="bg1"/>
                </a:solidFill>
              </a:rPr>
              <a:t>ho</a:t>
            </a:r>
            <a:r>
              <a:rPr lang="sk-SK" dirty="0" smtClean="0">
                <a:solidFill>
                  <a:schemeClr val="bg1"/>
                </a:solidFill>
              </a:rPr>
              <a:t> navádzania.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Dnes</a:t>
            </a:r>
            <a:r>
              <a:rPr lang="en-US" dirty="0" smtClean="0">
                <a:solidFill>
                  <a:schemeClr val="bg1"/>
                </a:solidFill>
              </a:rPr>
              <a:t> s </a:t>
            </a:r>
            <a:r>
              <a:rPr lang="en-US" dirty="0" err="1" smtClean="0">
                <a:solidFill>
                  <a:schemeClr val="bg1"/>
                </a:solidFill>
              </a:rPr>
              <a:t>presn</a:t>
            </a:r>
            <a:r>
              <a:rPr lang="sk-SK" dirty="0" smtClean="0">
                <a:solidFill>
                  <a:schemeClr val="bg1"/>
                </a:solidFill>
              </a:rPr>
              <a:t>ým RTK GNSS systémom dokážu traktory jazdiť aj plne automaticky.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3310" y="2665475"/>
            <a:ext cx="675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staršie  traktory je možné vybaviť zariadenim pre natáčanie volantu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ov</a:t>
            </a:r>
            <a:r>
              <a:rPr lang="sk-SK" dirty="0" smtClean="0">
                <a:solidFill>
                  <a:schemeClr val="bg1"/>
                </a:solidFill>
              </a:rPr>
              <a:t>š</a:t>
            </a:r>
            <a:r>
              <a:rPr lang="en-US" dirty="0" err="1" smtClean="0">
                <a:solidFill>
                  <a:schemeClr val="bg1"/>
                </a:solidFill>
              </a:rPr>
              <a:t>ie</a:t>
            </a:r>
            <a:r>
              <a:rPr lang="en-US" dirty="0" smtClean="0">
                <a:solidFill>
                  <a:schemeClr val="bg1"/>
                </a:solidFill>
              </a:rPr>
              <a:t> t</a:t>
            </a:r>
            <a:r>
              <a:rPr lang="sk-SK" dirty="0" smtClean="0">
                <a:solidFill>
                  <a:schemeClr val="bg1"/>
                </a:solidFill>
              </a:rPr>
              <a:t>raktory majú od výroby elektronicky ovládateľné riadenie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114" y="667610"/>
            <a:ext cx="3817626" cy="61082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sk-SK" sz="2400" b="1" dirty="0" smtClean="0"/>
              <a:t>Agronomický cyklus</a:t>
            </a:r>
            <a:br>
              <a:rPr lang="sk-SK" sz="2400" b="1" dirty="0" smtClean="0"/>
            </a:br>
            <a:r>
              <a:rPr lang="sk-SK" sz="2400" b="1" dirty="0" smtClean="0"/>
              <a:t>a precízne poľnohospodárstvo</a:t>
            </a:r>
            <a:endParaRPr lang="en-US" sz="2400" b="1" dirty="0"/>
          </a:p>
        </p:txBody>
      </p:sp>
      <p:pic>
        <p:nvPicPr>
          <p:cNvPr id="10242" name="Picture 2" descr="LH Agro - S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1634640"/>
            <a:ext cx="4911959" cy="24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020" y="1297409"/>
            <a:ext cx="3051348" cy="191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Agronomický cyklus:</a:t>
            </a:r>
          </a:p>
          <a:p>
            <a:endParaRPr lang="sk-SK" sz="105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plánovanie a dokumentácia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výsadba a sejba plodín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rast plodín, ošetrevanie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zber úrody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44" name="Picture 4" descr="On Site Installations - LH Ag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6" y="3213318"/>
            <a:ext cx="2811635" cy="21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296" y="4497935"/>
            <a:ext cx="427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 smtClean="0">
                <a:solidFill>
                  <a:schemeClr val="bg1"/>
                </a:solidFill>
              </a:rPr>
              <a:t>Ako bolo spomenuté na predchádzajúcich stránkach tejto prezentácie, GPS technológie nachádzajú uplatnenie vo všetkých fázach poľnohospodárskeho cyklu. V súčastnosti na každej farme nájdete minimálne navigačný systém podobný klasickej autonavigácií.</a:t>
            </a:r>
            <a:endParaRPr lang="sk-SK" sz="1600" dirty="0">
              <a:solidFill>
                <a:schemeClr val="bg1"/>
              </a:solidFill>
            </a:endParaRPr>
          </a:p>
        </p:txBody>
      </p:sp>
      <p:pic>
        <p:nvPicPr>
          <p:cNvPr id="10246" name="Picture 6" descr="On Site Installations - LH Ag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94" y="4606190"/>
            <a:ext cx="2290575" cy="17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680310"/>
            <a:ext cx="6958984" cy="916230"/>
          </a:xfrm>
        </p:spPr>
        <p:txBody>
          <a:bodyPr>
            <a:noAutofit/>
          </a:bodyPr>
          <a:lstStyle/>
          <a:p>
            <a:pPr algn="r"/>
            <a:r>
              <a:rPr lang="sk-SK" sz="2800" b="1" dirty="0" smtClean="0"/>
              <a:t>Čo je to </a:t>
            </a:r>
            <a:r>
              <a:rPr lang="en-US" sz="2800" b="1" dirty="0" smtClean="0"/>
              <a:t>GIS ?</a:t>
            </a:r>
            <a:br>
              <a:rPr lang="en-US" sz="2800" b="1" dirty="0" smtClean="0"/>
            </a:br>
            <a:r>
              <a:rPr lang="en-US" sz="2800" b="1" dirty="0" err="1" smtClean="0"/>
              <a:t>Geografick</a:t>
            </a:r>
            <a:r>
              <a:rPr lang="sk-SK" sz="2800" b="1" dirty="0"/>
              <a:t>ý </a:t>
            </a:r>
            <a:r>
              <a:rPr lang="sk-SK" sz="2800" b="1" dirty="0" smtClean="0"/>
              <a:t>Informačný Systém  </a:t>
            </a:r>
            <a:endParaRPr lang="sk-SK" sz="2800" b="1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60" y="4956050"/>
            <a:ext cx="3455213" cy="1295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066" y="4465974"/>
            <a:ext cx="305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Vektorové údaje typu OBJEKT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670" y="188420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sk-SK" dirty="0">
                <a:solidFill>
                  <a:schemeClr val="bg1"/>
                </a:solidFill>
              </a:rPr>
              <a:t>čítačový program alebo </a:t>
            </a:r>
            <a:r>
              <a:rPr lang="sk-SK" dirty="0" smtClean="0">
                <a:solidFill>
                  <a:schemeClr val="bg1"/>
                </a:solidFill>
              </a:rPr>
              <a:t>celý systém</a:t>
            </a: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prepája mapové a popisné údaje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umožňuje prehľadné vizualizácie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umožňuje analýzy geografických </a:t>
            </a:r>
            <a:r>
              <a:rPr lang="sk-SK" dirty="0" smtClean="0">
                <a:solidFill>
                  <a:schemeClr val="bg1"/>
                </a:solidFill>
              </a:rPr>
              <a:t>údajov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    AGRONOMICKÝ GIS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e</a:t>
            </a:r>
            <a:r>
              <a:rPr lang="en-US" dirty="0" err="1" smtClean="0">
                <a:solidFill>
                  <a:schemeClr val="bg1"/>
                </a:solidFill>
              </a:rPr>
              <a:t>videncia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a plánovanie </a:t>
            </a:r>
            <a:r>
              <a:rPr lang="en-US" dirty="0" err="1" smtClean="0">
                <a:solidFill>
                  <a:schemeClr val="bg1"/>
                </a:solidFill>
              </a:rPr>
              <a:t>pracovn</a:t>
            </a:r>
            <a:r>
              <a:rPr lang="sk-SK" dirty="0" smtClean="0">
                <a:solidFill>
                  <a:schemeClr val="bg1"/>
                </a:solidFill>
              </a:rPr>
              <a:t>ý</a:t>
            </a:r>
            <a:r>
              <a:rPr lang="en-US" dirty="0" err="1" smtClean="0">
                <a:solidFill>
                  <a:schemeClr val="bg1"/>
                </a:solidFill>
              </a:rPr>
              <a:t>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ú</a:t>
            </a:r>
            <a:r>
              <a:rPr lang="en-US" dirty="0" err="1" smtClean="0">
                <a:solidFill>
                  <a:schemeClr val="bg1"/>
                </a:solidFill>
              </a:rPr>
              <a:t>kono</a:t>
            </a:r>
            <a:r>
              <a:rPr lang="sk-SK" dirty="0" smtClean="0">
                <a:solidFill>
                  <a:schemeClr val="bg1"/>
                </a:solidFill>
              </a:rPr>
              <a:t>v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    z pohľadu parcely, plodiny, stroja, nákladov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9218" name="Picture 2" descr="Image result for vector vs r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06" y="2207360"/>
            <a:ext cx="2879580" cy="16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705" y="4977361"/>
            <a:ext cx="3801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GEOMETRIA - lokalizácia v priestore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TOPOLÓGIA - priestorové vzťahy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ATRIBÚTY - opis vlastností objektov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DYNAMIKA - temporálne zmeny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705" y="4497935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Čo sú geografické údaje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70605" y="222195"/>
            <a:ext cx="7024428" cy="763525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Raster, vektor – spracovanie geografických informácií</a:t>
            </a:r>
            <a:endParaRPr lang="sk-SK" sz="2400" b="1" dirty="0"/>
          </a:p>
        </p:txBody>
      </p:sp>
      <p:pic>
        <p:nvPicPr>
          <p:cNvPr id="11" name="Picture 10" descr="C:\Users\mzibolen\Desktop\vec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40" y="1291131"/>
            <a:ext cx="3369690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900" y="4497935"/>
            <a:ext cx="66079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GIS potrebuje digitálne </a:t>
            </a:r>
            <a:r>
              <a:rPr lang="sk-SK" sz="2000" b="1" dirty="0" smtClean="0">
                <a:solidFill>
                  <a:schemeClr val="bg1"/>
                </a:solidFill>
              </a:rPr>
              <a:t>údaje</a:t>
            </a:r>
          </a:p>
          <a:p>
            <a:endParaRPr lang="sk-SK" sz="10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</a:rPr>
              <a:t>existujúce </a:t>
            </a:r>
            <a:r>
              <a:rPr lang="sk-SK" sz="2000" dirty="0">
                <a:solidFill>
                  <a:schemeClr val="bg1"/>
                </a:solidFill>
              </a:rPr>
              <a:t>digitálne </a:t>
            </a:r>
            <a:r>
              <a:rPr lang="sk-SK" sz="2000" dirty="0" smtClean="0">
                <a:solidFill>
                  <a:schemeClr val="bg1"/>
                </a:solidFill>
              </a:rPr>
              <a:t>mapy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sk-SK" sz="2000" dirty="0" smtClean="0">
                <a:solidFill>
                  <a:schemeClr val="bg1"/>
                </a:solidFill>
              </a:rPr>
              <a:t>vektorové aj </a:t>
            </a:r>
            <a:r>
              <a:rPr lang="en-US" sz="2000" dirty="0" err="1" smtClean="0">
                <a:solidFill>
                  <a:schemeClr val="bg1"/>
                </a:solidFill>
              </a:rPr>
              <a:t>rastrov</a:t>
            </a:r>
            <a:r>
              <a:rPr lang="sk-SK" sz="2000" dirty="0" smtClean="0">
                <a:solidFill>
                  <a:schemeClr val="bg1"/>
                </a:solidFill>
              </a:rPr>
              <a:t>é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sk-SK" sz="2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</a:rPr>
              <a:t>existujúce </a:t>
            </a:r>
            <a:r>
              <a:rPr lang="sk-SK" sz="2000" dirty="0">
                <a:solidFill>
                  <a:schemeClr val="bg1"/>
                </a:solidFill>
              </a:rPr>
              <a:t>papierové </a:t>
            </a:r>
            <a:r>
              <a:rPr lang="sk-SK" sz="2000" dirty="0" smtClean="0">
                <a:solidFill>
                  <a:schemeClr val="bg1"/>
                </a:solidFill>
              </a:rPr>
              <a:t>mapy </a:t>
            </a:r>
            <a:r>
              <a:rPr lang="en-US" sz="2000" dirty="0" smtClean="0">
                <a:solidFill>
                  <a:schemeClr val="bg1"/>
                </a:solidFill>
              </a:rPr>
              <a:t>(v</a:t>
            </a:r>
            <a:r>
              <a:rPr lang="sk-SK" sz="2000" dirty="0" smtClean="0">
                <a:solidFill>
                  <a:schemeClr val="bg1"/>
                </a:solidFill>
              </a:rPr>
              <a:t>ždy sa jedná o raster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sk-SK" sz="2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</a:rPr>
              <a:t>tvorba nových údajov </a:t>
            </a:r>
            <a:r>
              <a:rPr lang="sk-SK" sz="2000" dirty="0">
                <a:solidFill>
                  <a:schemeClr val="bg1"/>
                </a:solidFill>
              </a:rPr>
              <a:t>v informačnom systéme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</a:rPr>
              <a:t>zber </a:t>
            </a:r>
            <a:r>
              <a:rPr lang="sk-SK" sz="2000" dirty="0">
                <a:solidFill>
                  <a:schemeClr val="bg1"/>
                </a:solidFill>
              </a:rPr>
              <a:t>údajov v teréne (zameriavanie, snímkovanie, meranie)</a:t>
            </a: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517487" y="985720"/>
            <a:ext cx="351262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</a:rPr>
              <a:t>VEKTOR</a:t>
            </a:r>
          </a:p>
          <a:p>
            <a:endParaRPr lang="sk-SK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efektívne spracovanie počítačom</a:t>
            </a:r>
            <a:endParaRPr lang="sk-SK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je </a:t>
            </a:r>
            <a:r>
              <a:rPr lang="sk-SK" sz="1600" dirty="0">
                <a:solidFill>
                  <a:schemeClr val="bg1"/>
                </a:solidFill>
              </a:rPr>
              <a:t>zachovaná pôvodná presnosť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ideálne pre priestorové operácie</a:t>
            </a:r>
            <a:endParaRPr lang="sk-SK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základné prvky: body</a:t>
            </a:r>
            <a:r>
              <a:rPr lang="sk-SK" sz="1600" dirty="0">
                <a:solidFill>
                  <a:schemeClr val="bg1"/>
                </a:solidFill>
              </a:rPr>
              <a:t>, línie, polygóny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b="1" dirty="0" smtClean="0">
                <a:solidFill>
                  <a:schemeClr val="bg1"/>
                </a:solidFill>
              </a:rPr>
              <a:t>RASTER</a:t>
            </a:r>
          </a:p>
          <a:p>
            <a:endParaRPr lang="sk-SK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rozdelíme </a:t>
            </a:r>
            <a:r>
              <a:rPr lang="sk-SK" sz="1600" dirty="0">
                <a:solidFill>
                  <a:schemeClr val="bg1"/>
                </a:solidFill>
              </a:rPr>
              <a:t>priestor na </a:t>
            </a:r>
            <a:r>
              <a:rPr lang="sk-SK" sz="1600" dirty="0" smtClean="0">
                <a:solidFill>
                  <a:schemeClr val="bg1"/>
                </a:solidFill>
              </a:rPr>
              <a:t>bunky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uchovávame </a:t>
            </a:r>
            <a:r>
              <a:rPr lang="sk-SK" sz="1600" dirty="0">
                <a:solidFill>
                  <a:schemeClr val="bg1"/>
                </a:solidFill>
              </a:rPr>
              <a:t>informácie o </a:t>
            </a:r>
            <a:r>
              <a:rPr lang="sk-SK" sz="1600" dirty="0" smtClean="0">
                <a:solidFill>
                  <a:schemeClr val="bg1"/>
                </a:solidFill>
              </a:rPr>
              <a:t>bunkách</a:t>
            </a:r>
            <a:endParaRPr lang="sk-SK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snímkovanie</a:t>
            </a:r>
            <a:r>
              <a:rPr lang="sk-SK" sz="1600" dirty="0">
                <a:solidFill>
                  <a:schemeClr val="bg1"/>
                </a:solidFill>
              </a:rPr>
              <a:t>, meranie teplôt, </a:t>
            </a:r>
            <a:r>
              <a:rPr lang="sk-SK" sz="1600" dirty="0" smtClean="0">
                <a:solidFill>
                  <a:schemeClr val="bg1"/>
                </a:solidFill>
              </a:rPr>
              <a:t>výšok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pôdne mapy živín - variabilita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8230" y="527605"/>
            <a:ext cx="3359510" cy="458115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>Zdroje údajov pre GIS</a:t>
            </a:r>
            <a:endParaRPr lang="sk-SK" sz="2800" b="1" dirty="0"/>
          </a:p>
        </p:txBody>
      </p:sp>
      <p:pic>
        <p:nvPicPr>
          <p:cNvPr id="3" name="Picture 2" descr="C:\Users\mzibolen\Desktop\RASTER_Resolution1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3" y="4698209"/>
            <a:ext cx="4135145" cy="14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964" y="1291130"/>
            <a:ext cx="303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Existujúce papierové mapy</a:t>
            </a:r>
            <a:endParaRPr lang="sk-SK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4210571"/>
              </p:ext>
            </p:extLst>
          </p:nvPr>
        </p:nvGraphicFramePr>
        <p:xfrm>
          <a:off x="907080" y="1901950"/>
          <a:ext cx="2748689" cy="183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705" y="1291130"/>
            <a:ext cx="289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Existujúce digitálne mapy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783" y="4097825"/>
            <a:ext cx="4197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Rasterizácia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r>
              <a:rPr lang="sk-SK" sz="2000" b="1" dirty="0" smtClean="0">
                <a:solidFill>
                  <a:schemeClr val="bg1"/>
                </a:solidFill>
              </a:rPr>
              <a:t> vyššie rozlíšenie </a:t>
            </a:r>
            <a:r>
              <a:rPr lang="en-US" sz="2000" b="1" dirty="0" smtClean="0">
                <a:solidFill>
                  <a:schemeClr val="bg1"/>
                </a:solidFill>
              </a:rPr>
              <a:t>= detail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485" y="1788318"/>
            <a:ext cx="42950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sk-SK" dirty="0" smtClean="0">
                <a:solidFill>
                  <a:schemeClr val="bg1"/>
                </a:solidFill>
              </a:rPr>
              <a:t>alidácia údajov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aktualiz</a:t>
            </a:r>
            <a:r>
              <a:rPr lang="sk-SK" dirty="0" smtClean="0">
                <a:solidFill>
                  <a:schemeClr val="bg1"/>
                </a:solidFill>
              </a:rPr>
              <a:t>ácia máp</a:t>
            </a: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sk-SK" dirty="0" smtClean="0">
                <a:solidFill>
                  <a:schemeClr val="bg1"/>
                </a:solidFill>
              </a:rPr>
              <a:t>ransformácia </a:t>
            </a:r>
            <a:r>
              <a:rPr lang="sk-SK" dirty="0">
                <a:solidFill>
                  <a:schemeClr val="bg1"/>
                </a:solidFill>
              </a:rPr>
              <a:t>súradnicových systémov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import a konverzia údajov tretích strán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Zdroje digitálnych máp: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- Geodetický </a:t>
            </a:r>
            <a:r>
              <a:rPr lang="sk-SK" dirty="0">
                <a:solidFill>
                  <a:schemeClr val="bg1"/>
                </a:solidFill>
              </a:rPr>
              <a:t>a kartografický ústav </a:t>
            </a:r>
            <a:r>
              <a:rPr lang="sk-SK" dirty="0" smtClean="0">
                <a:solidFill>
                  <a:schemeClr val="bg1"/>
                </a:solidFill>
              </a:rPr>
              <a:t>SR</a:t>
            </a: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- výskumné </a:t>
            </a:r>
            <a:r>
              <a:rPr lang="sk-SK" dirty="0">
                <a:solidFill>
                  <a:schemeClr val="bg1"/>
                </a:solidFill>
              </a:rPr>
              <a:t>ústavy, iné štátne inštitúcie</a:t>
            </a: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- rôzne </a:t>
            </a:r>
            <a:r>
              <a:rPr lang="sk-SK" dirty="0">
                <a:solidFill>
                  <a:schemeClr val="bg1"/>
                </a:solidFill>
              </a:rPr>
              <a:t>vlastné informačné systémy</a:t>
            </a: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- voľne </a:t>
            </a:r>
            <a:r>
              <a:rPr lang="sk-SK" dirty="0">
                <a:solidFill>
                  <a:schemeClr val="bg1"/>
                </a:solidFill>
              </a:rPr>
              <a:t>prístupné mapové </a:t>
            </a:r>
            <a:r>
              <a:rPr lang="sk-SK" dirty="0" smtClean="0">
                <a:solidFill>
                  <a:schemeClr val="bg1"/>
                </a:solidFill>
              </a:rPr>
              <a:t>podklady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0115" y="4976284"/>
            <a:ext cx="3591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pri rasterizácí, pozor na rozlíšenie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rasterizácia vždy degraduje detail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Rasterizácia je často nevyhnutná ...</a:t>
            </a:r>
          </a:p>
        </p:txBody>
      </p:sp>
    </p:spTree>
    <p:extLst>
      <p:ext uri="{BB962C8B-B14F-4D97-AF65-F5344CB8AC3E}">
        <p14:creationId xmlns:p14="http://schemas.microsoft.com/office/powerpoint/2010/main" val="19268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197654" y="374900"/>
            <a:ext cx="5328205" cy="45811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Z</a:t>
            </a:r>
            <a:r>
              <a:rPr lang="sk-SK" b="1" dirty="0" smtClean="0"/>
              <a:t>ákladné priestorové operácie</a:t>
            </a:r>
            <a:endParaRPr lang="sk-SK" b="1" dirty="0"/>
          </a:p>
        </p:txBody>
      </p:sp>
      <p:pic>
        <p:nvPicPr>
          <p:cNvPr id="10" name="Picture 9" descr="C:\!tmp\Rozdi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94" y="1914071"/>
            <a:ext cx="1731255" cy="15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4039820"/>
            <a:ext cx="1785008" cy="21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!tmp\Prien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1923095"/>
            <a:ext cx="1720942" cy="15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!tmp\Zjednoten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99" y="1914070"/>
            <a:ext cx="1731256" cy="15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mzibolen\Desktop\gis_layer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75" y="4039820"/>
            <a:ext cx="2290574" cy="21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3751" y="985720"/>
            <a:ext cx="7045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k-SK" dirty="0" smtClean="0">
                <a:solidFill>
                  <a:schemeClr val="bg1"/>
                </a:solidFill>
              </a:rPr>
              <a:t>Všetky GIS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geografick</a:t>
            </a:r>
            <a:r>
              <a:rPr lang="sk-SK" dirty="0" smtClean="0">
                <a:solidFill>
                  <a:schemeClr val="bg1"/>
                </a:solidFill>
              </a:rPr>
              <a:t>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informa</a:t>
            </a:r>
            <a:r>
              <a:rPr lang="sk-SK" dirty="0" smtClean="0">
                <a:solidFill>
                  <a:schemeClr val="bg1"/>
                </a:solidFill>
              </a:rPr>
              <a:t>č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sk-SK" dirty="0" smtClean="0">
                <a:solidFill>
                  <a:schemeClr val="bg1"/>
                </a:solidFill>
              </a:rPr>
              <a:t>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syst</a:t>
            </a:r>
            <a:r>
              <a:rPr lang="sk-SK" dirty="0" smtClean="0">
                <a:solidFill>
                  <a:schemeClr val="bg1"/>
                </a:solidFill>
              </a:rPr>
              <a:t>é</a:t>
            </a:r>
            <a:r>
              <a:rPr lang="en-US" dirty="0" smtClean="0">
                <a:solidFill>
                  <a:schemeClr val="bg1"/>
                </a:solidFill>
              </a:rPr>
              <a:t>my)</a:t>
            </a:r>
            <a:r>
              <a:rPr lang="sk-SK" dirty="0" smtClean="0">
                <a:solidFill>
                  <a:schemeClr val="bg1"/>
                </a:solidFill>
              </a:rPr>
              <a:t> podporujú základné priesto-</a:t>
            </a:r>
          </a:p>
          <a:p>
            <a:pPr algn="just"/>
            <a:r>
              <a:rPr lang="sk-SK" dirty="0" smtClean="0">
                <a:solidFill>
                  <a:schemeClr val="bg1"/>
                </a:solidFill>
              </a:rPr>
              <a:t>rové operácie, nakoľko su nevyhnutné pri práci polygónmni typu parcela: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2245" y="4039820"/>
            <a:ext cx="3054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</a:rPr>
              <a:t>BUFFER</a:t>
            </a:r>
            <a:r>
              <a:rPr lang="sk-SK" dirty="0" smtClean="0">
                <a:solidFill>
                  <a:schemeClr val="bg1"/>
                </a:solidFill>
              </a:rPr>
              <a:t> – šírka náradia,</a:t>
            </a:r>
          </a:p>
          <a:p>
            <a:pPr algn="just"/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funkcia potrebná pre </a:t>
            </a:r>
          </a:p>
          <a:p>
            <a:pPr algn="just"/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výpočet obrobenej plochy</a:t>
            </a:r>
          </a:p>
          <a:p>
            <a:pPr algn="just"/>
            <a:endParaRPr lang="sk-SK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</a:rPr>
              <a:t>VRSTVY</a:t>
            </a:r>
            <a:r>
              <a:rPr lang="sk-SK" dirty="0" smtClean="0">
                <a:solidFill>
                  <a:schemeClr val="bg1"/>
                </a:solidFill>
              </a:rPr>
              <a:t> – vizualizácia,</a:t>
            </a:r>
          </a:p>
          <a:p>
            <a:pPr algn="just"/>
            <a:r>
              <a:rPr lang="sk-SK" dirty="0" smtClean="0">
                <a:solidFill>
                  <a:schemeClr val="bg1"/>
                </a:solidFill>
              </a:rPr>
              <a:t>      zobrazenie rôznych údajov</a:t>
            </a:r>
          </a:p>
          <a:p>
            <a:pPr algn="just"/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 na mapovom podklade</a:t>
            </a:r>
          </a:p>
        </p:txBody>
      </p:sp>
    </p:spTree>
    <p:extLst>
      <p:ext uri="{BB962C8B-B14F-4D97-AF65-F5344CB8AC3E}">
        <p14:creationId xmlns:p14="http://schemas.microsoft.com/office/powerpoint/2010/main" val="36897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5802791" cy="763525"/>
          </a:xfrm>
        </p:spPr>
        <p:txBody>
          <a:bodyPr/>
          <a:lstStyle/>
          <a:p>
            <a:r>
              <a:rPr lang="en-US" b="1" dirty="0" err="1" smtClean="0"/>
              <a:t>Obsah</a:t>
            </a:r>
            <a:r>
              <a:rPr lang="en-US" b="1" dirty="0" smtClean="0"/>
              <a:t> </a:t>
            </a:r>
            <a:r>
              <a:rPr lang="en-US" b="1" dirty="0" err="1" smtClean="0"/>
              <a:t>prezent</a:t>
            </a:r>
            <a:r>
              <a:rPr lang="sk-SK" b="1" dirty="0" smtClean="0"/>
              <a:t>á</a:t>
            </a:r>
            <a:r>
              <a:rPr lang="en-US" b="1" dirty="0" err="1" smtClean="0"/>
              <a:t>cie</a:t>
            </a:r>
            <a:r>
              <a:rPr lang="sk-SK" b="1" dirty="0" smtClean="0"/>
              <a:t> – prehľad: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6871725" cy="47338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000" dirty="0"/>
              <a:t>č</a:t>
            </a:r>
            <a:r>
              <a:rPr lang="sk-SK" sz="2000" dirty="0" smtClean="0"/>
              <a:t>o je to presné poľnohospodárstvo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sk-SK" sz="2000" dirty="0" smtClean="0"/>
              <a:t>aké benefity prináša presné poľnohospodárstvo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sk-SK" sz="2000" dirty="0" smtClean="0"/>
              <a:t>súčasti systémov presného poľnohospodárstva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pojm</a:t>
            </a:r>
            <a:r>
              <a:rPr lang="en-US" sz="2000" dirty="0" smtClean="0"/>
              <a:t>y</a:t>
            </a:r>
            <a:r>
              <a:rPr lang="sk-SK" sz="2000" dirty="0" smtClean="0"/>
              <a:t> GPS</a:t>
            </a:r>
            <a:r>
              <a:rPr lang="en-US" sz="2000" dirty="0" smtClean="0"/>
              <a:t>/GLONASS</a:t>
            </a:r>
            <a:r>
              <a:rPr lang="sk-SK" sz="2000" dirty="0" smtClean="0"/>
              <a:t>/RTK a GIS v poľnohospodárstve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poľnohospodársky cyklus a súviasiace technológie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sk-SK" sz="2000" dirty="0"/>
              <a:t>p</a:t>
            </a:r>
            <a:r>
              <a:rPr lang="sk-SK" sz="2000" dirty="0" smtClean="0"/>
              <a:t>lánovanie a dokumentácia – agronomický software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sk-SK" sz="2000" dirty="0" smtClean="0"/>
              <a:t>sejba plodín – navigačné konzoly, automatické riadenie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rast plodín – ovládanie sekcí postrekovača, snímanie živín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sk-SK" sz="2000" dirty="0"/>
              <a:t>p</a:t>
            </a:r>
            <a:r>
              <a:rPr lang="sk-SK" sz="2000" dirty="0" smtClean="0"/>
              <a:t>ásové spracovanie pôdy – strip till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8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9" y="1936930"/>
            <a:ext cx="565008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2360065"/>
            <a:ext cx="1832460" cy="13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566315" cy="458115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>Zdroje údajov pre GIS z pracovných strojov</a:t>
            </a:r>
            <a:endParaRPr lang="sk-SK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5672" y="1227208"/>
            <a:ext cx="540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Záznam pohybu pracovného stroja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trakt</a:t>
            </a:r>
            <a:r>
              <a:rPr lang="sk-SK" dirty="0" smtClean="0">
                <a:solidFill>
                  <a:schemeClr val="bg1"/>
                </a:solidFill>
              </a:rPr>
              <a:t>o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po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parcele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3168" y="1408324"/>
            <a:ext cx="180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Identifik</a:t>
            </a:r>
            <a:r>
              <a:rPr lang="sk-SK" dirty="0" smtClean="0">
                <a:solidFill>
                  <a:schemeClr val="bg1"/>
                </a:solidFill>
              </a:rPr>
              <a:t>ácia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pracovníka - RFID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4039820"/>
            <a:ext cx="183246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059784" y="5407065"/>
            <a:ext cx="5191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Identifikátor náradia eliminuje ľudský faktor a do systému vnáša cennú informáciu o type použitého náradia, jeho pracovnom zábere a činnosti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7410" y="374900"/>
            <a:ext cx="3904884" cy="916230"/>
          </a:xfrm>
        </p:spPr>
        <p:txBody>
          <a:bodyPr>
            <a:noAutofit/>
          </a:bodyPr>
          <a:lstStyle/>
          <a:p>
            <a:pPr algn="r"/>
            <a:r>
              <a:rPr lang="sk-SK" sz="2800" b="1" dirty="0" smtClean="0"/>
              <a:t>Prevádzkové parametre</a:t>
            </a:r>
            <a:br>
              <a:rPr lang="sk-SK" sz="2800" b="1" dirty="0" smtClean="0"/>
            </a:br>
            <a:r>
              <a:rPr lang="sk-SK" sz="2800" b="1" dirty="0" smtClean="0"/>
              <a:t>pracovných strojov</a:t>
            </a:r>
            <a:endParaRPr lang="sk-SK" sz="2800" b="1" dirty="0"/>
          </a:p>
        </p:txBody>
      </p:sp>
      <p:pic>
        <p:nvPicPr>
          <p:cNvPr id="9" name="Picture 8" descr="Description: http://manuals.deere.com/omview/OMPFP13250_19/graphics/PC1693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4313270"/>
            <a:ext cx="2443280" cy="185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escription: http://195.80.176.18:8001/_cache_grafy/2300008201_2015-11-24_AN2.png?2015.11.29.22.49.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2207360"/>
            <a:ext cx="4235575" cy="16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escription: http://195.80.176.18:8001/_cache_grafy/2300008201_2015-11-24_IMP.png?2015.11.29.22.49.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4649420"/>
            <a:ext cx="4235575" cy="152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352563" y="1749245"/>
            <a:ext cx="430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Snímanie hladiny paliva s presnosťou +/- 5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294" y="4128603"/>
            <a:ext cx="445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Snímanie </a:t>
            </a:r>
            <a:r>
              <a:rPr lang="en-US" dirty="0" err="1" smtClean="0">
                <a:solidFill>
                  <a:schemeClr val="bg1"/>
                </a:solidFill>
              </a:rPr>
              <a:t>spotreby</a:t>
            </a:r>
            <a:r>
              <a:rPr lang="sk-SK" dirty="0" smtClean="0">
                <a:solidFill>
                  <a:schemeClr val="bg1"/>
                </a:solidFill>
              </a:rPr>
              <a:t> paliva s presnosťou +/- </a:t>
            </a:r>
            <a:r>
              <a:rPr lang="en-US" dirty="0" smtClean="0">
                <a:solidFill>
                  <a:schemeClr val="bg1"/>
                </a:solidFill>
              </a:rPr>
              <a:t>1%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965" y="1138425"/>
            <a:ext cx="337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Údaje z CANBUS moderného traktora:</a:t>
            </a:r>
            <a:endParaRPr lang="sk-SK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4767"/>
              </p:ext>
            </p:extLst>
          </p:nvPr>
        </p:nvGraphicFramePr>
        <p:xfrm>
          <a:off x="569483" y="1596540"/>
          <a:ext cx="3537387" cy="2515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436"/>
                <a:gridCol w="603518"/>
                <a:gridCol w="2346433"/>
              </a:tblGrid>
              <a:tr h="321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SAE1939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J1708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Popis získaného údaju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Otáčky motoru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Rýchlosť vozidla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Poloha pedálu akcelerácie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Poloha brzdového pedálu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Hodnota celkovo spotrebovaného paliva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Celkový počet motohodín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Hladina paliva PHM v nádrži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Priemerná spotreba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Denný nájazd kilometrov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Vzdialenosť do servisnej prehliadky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Teplota chladiacej kvapaliny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Prietok paliva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Aktuálna spotreba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Palivo spotrebované za cestu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Zaťaženie motoru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✓</a:t>
                      </a:r>
                      <a:endParaRPr lang="sk-SK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Hladina Adblue</a:t>
                      </a:r>
                      <a:endParaRPr lang="sk-SK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667529" y="4313270"/>
            <a:ext cx="0" cy="9294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197655" y="5242735"/>
            <a:ext cx="458115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97655" y="541355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CANBUS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70605" y="374900"/>
            <a:ext cx="6871725" cy="458115"/>
          </a:xfrm>
        </p:spPr>
        <p:txBody>
          <a:bodyPr>
            <a:noAutofit/>
          </a:bodyPr>
          <a:lstStyle/>
          <a:p>
            <a:pPr algn="r"/>
            <a:r>
              <a:rPr lang="sk-SK" sz="2400" b="1" dirty="0" smtClean="0"/>
              <a:t>Evidencia parciel, plodín – napojenie na kataster</a:t>
            </a:r>
            <a:endParaRPr lang="sk-SK" sz="24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091590"/>
            <a:ext cx="6068035" cy="33915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74172" y="2079516"/>
            <a:ext cx="3320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Informačný systém SKEAGIS</a:t>
            </a:r>
            <a:r>
              <a:rPr lang="en-US" sz="1400" b="1" dirty="0" smtClean="0">
                <a:solidFill>
                  <a:schemeClr val="bg1"/>
                </a:solidFill>
              </a:rPr>
              <a:t> (Martin, SK)</a:t>
            </a:r>
            <a:endParaRPr lang="sk-SK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solidFill>
                  <a:schemeClr val="bg1"/>
                </a:solidFill>
              </a:rPr>
              <a:t>komplexný poľnohospodársky </a:t>
            </a:r>
            <a:r>
              <a:rPr lang="sk-SK" sz="1400" dirty="0" smtClean="0">
                <a:solidFill>
                  <a:schemeClr val="bg1"/>
                </a:solidFill>
              </a:rPr>
              <a:t>systém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 smtClean="0">
                <a:solidFill>
                  <a:schemeClr val="bg1"/>
                </a:solidFill>
              </a:rPr>
              <a:t>napojenie na kataster nehnutelností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900" y="985720"/>
            <a:ext cx="3512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Informačný systém ITINERIS </a:t>
            </a:r>
            <a:r>
              <a:rPr lang="en-US" sz="1400" b="1" dirty="0" smtClean="0">
                <a:solidFill>
                  <a:schemeClr val="bg1"/>
                </a:solidFill>
              </a:rPr>
              <a:t>(Ro</a:t>
            </a:r>
            <a:r>
              <a:rPr lang="sk-SK" sz="1400" b="1" dirty="0" smtClean="0">
                <a:solidFill>
                  <a:schemeClr val="bg1"/>
                </a:solidFill>
              </a:rPr>
              <a:t>žň</a:t>
            </a:r>
            <a:r>
              <a:rPr lang="en-US" sz="1400" b="1" dirty="0" err="1" smtClean="0">
                <a:solidFill>
                  <a:schemeClr val="bg1"/>
                </a:solidFill>
              </a:rPr>
              <a:t>ava</a:t>
            </a:r>
            <a:r>
              <a:rPr lang="sk-SK" sz="1400" b="1" dirty="0" smtClean="0">
                <a:solidFill>
                  <a:schemeClr val="bg1"/>
                </a:solidFill>
              </a:rPr>
              <a:t>,SK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sk-SK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solidFill>
                  <a:schemeClr val="bg1"/>
                </a:solidFill>
              </a:rPr>
              <a:t>p</a:t>
            </a:r>
            <a:r>
              <a:rPr lang="sk-SK" sz="1400" dirty="0" smtClean="0">
                <a:solidFill>
                  <a:schemeClr val="bg1"/>
                </a:solidFill>
              </a:rPr>
              <a:t>oľnohospodársky systém pre GPS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 smtClean="0">
                <a:solidFill>
                  <a:schemeClr val="bg1"/>
                </a:solidFill>
              </a:rPr>
              <a:t>kontrola výkonu práce, identifikácia  šoféra a pracovnej operácie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900" y="2079516"/>
            <a:ext cx="3198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Informačný systém </a:t>
            </a:r>
            <a:r>
              <a:rPr lang="sk-SK" sz="1400" b="1" dirty="0" smtClean="0">
                <a:solidFill>
                  <a:schemeClr val="bg1"/>
                </a:solidFill>
              </a:rPr>
              <a:t>AgroGPS</a:t>
            </a:r>
            <a:r>
              <a:rPr lang="en-US" sz="1400" b="1" dirty="0" smtClean="0">
                <a:solidFill>
                  <a:schemeClr val="bg1"/>
                </a:solidFill>
              </a:rPr>
              <a:t> (</a:t>
            </a:r>
            <a:r>
              <a:rPr lang="en-US" sz="1400" b="1" dirty="0" err="1" smtClean="0">
                <a:solidFill>
                  <a:schemeClr val="bg1"/>
                </a:solidFill>
              </a:rPr>
              <a:t>Nitra,SK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solidFill>
                  <a:schemeClr val="bg1"/>
                </a:solidFill>
              </a:rPr>
              <a:t>k</a:t>
            </a:r>
            <a:r>
              <a:rPr lang="sk-SK" sz="1400" dirty="0" smtClean="0">
                <a:solidFill>
                  <a:schemeClr val="bg1"/>
                </a:solidFill>
              </a:rPr>
              <a:t>omplexný poľnohospodársky systém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moduly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AgroGPS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Kataster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Dispe</a:t>
            </a:r>
            <a:r>
              <a:rPr lang="sk-SK" sz="1400" dirty="0" smtClean="0">
                <a:solidFill>
                  <a:schemeClr val="bg1"/>
                </a:solidFill>
              </a:rPr>
              <a:t>č</a:t>
            </a:r>
            <a:r>
              <a:rPr lang="en-US" sz="1400" dirty="0" err="1" smtClean="0">
                <a:solidFill>
                  <a:schemeClr val="bg1"/>
                </a:solidFill>
              </a:rPr>
              <a:t>ing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5525" y="985720"/>
            <a:ext cx="3359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Informačný systém GPS AGRO </a:t>
            </a:r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Fons</a:t>
            </a:r>
            <a:r>
              <a:rPr lang="en-US" sz="1400" b="1" dirty="0" smtClean="0">
                <a:solidFill>
                  <a:schemeClr val="bg1"/>
                </a:solidFill>
              </a:rPr>
              <a:t>, CZ)</a:t>
            </a:r>
            <a:endParaRPr lang="sk-SK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solidFill>
                  <a:schemeClr val="bg1"/>
                </a:solidFill>
              </a:rPr>
              <a:t>poľnohospodársky systém pre </a:t>
            </a:r>
            <a:r>
              <a:rPr lang="sk-SK" sz="1400" dirty="0" smtClean="0">
                <a:solidFill>
                  <a:schemeClr val="bg1"/>
                </a:solidFill>
              </a:rPr>
              <a:t>GPS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 smtClean="0">
                <a:solidFill>
                  <a:schemeClr val="bg1"/>
                </a:solidFill>
              </a:rPr>
              <a:t>modul HELIOS na riadenie a kontrolu poľnohospodárskych podniov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9870" y="3091590"/>
            <a:ext cx="2290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napojenie na kataster</a:t>
            </a:r>
          </a:p>
          <a:p>
            <a:r>
              <a:rPr lang="sk-SK" sz="1600" dirty="0" smtClean="0">
                <a:solidFill>
                  <a:schemeClr val="bg1"/>
                </a:solidFill>
              </a:rPr>
              <a:t>      a register pôdy LPIS</a:t>
            </a:r>
          </a:p>
          <a:p>
            <a:endParaRPr lang="sk-SK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správa pôdy, plodín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podklady pre mzdy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krížové kontroly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GNSS monitoring poľnohospodárskej techniky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1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prehľad spotreba a tankovania PHM</a:t>
            </a:r>
          </a:p>
        </p:txBody>
      </p:sp>
    </p:spTree>
    <p:extLst>
      <p:ext uri="{BB962C8B-B14F-4D97-AF65-F5344CB8AC3E}">
        <p14:creationId xmlns:p14="http://schemas.microsoft.com/office/powerpoint/2010/main" val="29990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40935" y="374899"/>
            <a:ext cx="3054101" cy="763525"/>
          </a:xfrm>
        </p:spPr>
        <p:txBody>
          <a:bodyPr>
            <a:noAutofit/>
          </a:bodyPr>
          <a:lstStyle/>
          <a:p>
            <a:pPr algn="r"/>
            <a:r>
              <a:rPr lang="sk-SK" sz="2400" b="1" dirty="0" smtClean="0"/>
              <a:t>Výstupy z </a:t>
            </a:r>
            <a:br>
              <a:rPr lang="sk-SK" sz="2400" b="1" dirty="0" smtClean="0"/>
            </a:br>
            <a:r>
              <a:rPr lang="sk-SK" sz="2400" b="1" dirty="0" smtClean="0"/>
              <a:t>GIS + GPS monitoring</a:t>
            </a:r>
            <a:endParaRPr lang="sk-SK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1392244"/>
            <a:ext cx="4419295" cy="295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4718822"/>
            <a:ext cx="5344676" cy="1660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259" y="1115943"/>
            <a:ext cx="38176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Získanie komplexných informácií:</a:t>
            </a:r>
          </a:p>
          <a:p>
            <a:endParaRPr lang="sk-SK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kto </a:t>
            </a:r>
            <a:r>
              <a:rPr lang="sk-SK" sz="1600" dirty="0">
                <a:solidFill>
                  <a:schemeClr val="bg1"/>
                </a:solidFill>
              </a:rPr>
              <a:t>stroj obsluhoval </a:t>
            </a:r>
            <a:r>
              <a:rPr lang="sk-SK" sz="1600" dirty="0" smtClean="0">
                <a:solidFill>
                  <a:schemeClr val="bg1"/>
                </a:solidFill>
              </a:rPr>
              <a:t>- identifikácia </a:t>
            </a:r>
            <a:r>
              <a:rPr lang="sk-SK" sz="1600" dirty="0">
                <a:solidFill>
                  <a:schemeClr val="bg1"/>
                </a:solidFill>
              </a:rPr>
              <a:t>vodiča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kde </a:t>
            </a:r>
            <a:r>
              <a:rPr lang="sk-SK" sz="1600" dirty="0">
                <a:solidFill>
                  <a:schemeClr val="bg1"/>
                </a:solidFill>
              </a:rPr>
              <a:t>sa stroj nachádzal </a:t>
            </a:r>
            <a:r>
              <a:rPr lang="sk-SK" sz="1600" dirty="0" smtClean="0">
                <a:solidFill>
                  <a:schemeClr val="bg1"/>
                </a:solidFill>
              </a:rPr>
              <a:t>- </a:t>
            </a:r>
            <a:r>
              <a:rPr lang="sk-SK" sz="1600" dirty="0">
                <a:solidFill>
                  <a:schemeClr val="bg1"/>
                </a:solidFill>
              </a:rPr>
              <a:t>identifikácia polohy na kultúrnom diely, na parcele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akú </a:t>
            </a:r>
            <a:r>
              <a:rPr lang="sk-SK" sz="1600" dirty="0">
                <a:solidFill>
                  <a:schemeClr val="bg1"/>
                </a:solidFill>
              </a:rPr>
              <a:t>činnosť vykonával </a:t>
            </a:r>
            <a:r>
              <a:rPr lang="sk-SK" sz="1600" dirty="0" smtClean="0">
                <a:solidFill>
                  <a:schemeClr val="bg1"/>
                </a:solidFill>
              </a:rPr>
              <a:t>- </a:t>
            </a:r>
            <a:r>
              <a:rPr lang="sk-SK" sz="1600" dirty="0">
                <a:solidFill>
                  <a:schemeClr val="bg1"/>
                </a:solidFill>
              </a:rPr>
              <a:t>kontrola skutočne vykonanej a evidovanej práce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akú </a:t>
            </a:r>
            <a:r>
              <a:rPr lang="sk-SK" sz="1600" dirty="0">
                <a:solidFill>
                  <a:schemeClr val="bg1"/>
                </a:solidFill>
              </a:rPr>
              <a:t>mal stroj spotrebu </a:t>
            </a:r>
            <a:r>
              <a:rPr lang="sk-SK" sz="1600" dirty="0" smtClean="0">
                <a:solidFill>
                  <a:schemeClr val="bg1"/>
                </a:solidFill>
              </a:rPr>
              <a:t>- </a:t>
            </a:r>
            <a:r>
              <a:rPr lang="sk-SK" sz="1600" dirty="0">
                <a:solidFill>
                  <a:schemeClr val="bg1"/>
                </a:solidFill>
              </a:rPr>
              <a:t>vyhodnotenie spotreby na konkrétne mechanizmy, vykonané agrotechnické činnosti, vyhodnotenie podľa osôb používajúcich jednotlivé </a:t>
            </a:r>
            <a:r>
              <a:rPr lang="sk-SK" sz="1600" dirty="0" smtClean="0">
                <a:solidFill>
                  <a:schemeClr val="bg1"/>
                </a:solidFill>
              </a:rPr>
              <a:t>mechanizmy, parcely, plodiny</a:t>
            </a:r>
            <a:endParaRPr lang="sk-SK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podklady pre výpočet mzdy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200" y="4853067"/>
            <a:ext cx="2586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Prenesené dáta z GPS systému uľahčujú vedenie agronomickej evidencie - umožňujú jej čiastočné pred vyplnenie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13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2219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sk-SK" sz="2800" dirty="0" smtClean="0"/>
              <a:t>Bližší pohľad na systém SKEAGIS</a:t>
            </a:r>
            <a:endParaRPr lang="sk-SK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86835" y="26654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Rectangle 2"/>
          <p:cNvSpPr/>
          <p:nvPr/>
        </p:nvSpPr>
        <p:spPr>
          <a:xfrm>
            <a:off x="1823310" y="985720"/>
            <a:ext cx="687172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b="1" dirty="0">
                <a:solidFill>
                  <a:schemeClr val="bg1"/>
                </a:solidFill>
              </a:rPr>
              <a:t>Modul Kataster nehnuteľností </a:t>
            </a:r>
            <a:r>
              <a:rPr lang="sk-SK" sz="1600" dirty="0">
                <a:solidFill>
                  <a:schemeClr val="bg1"/>
                </a:solidFill>
              </a:rPr>
              <a:t>- Geodetické a katastrálne dáta sú základným </a:t>
            </a:r>
            <a:r>
              <a:rPr lang="sk-SK" sz="1600" dirty="0" smtClean="0">
                <a:solidFill>
                  <a:schemeClr val="bg1"/>
                </a:solidFill>
              </a:rPr>
              <a:t>prvkom a predstavujú zoznam </a:t>
            </a:r>
            <a:r>
              <a:rPr lang="sk-SK" sz="1600" dirty="0">
                <a:solidFill>
                  <a:schemeClr val="bg1"/>
                </a:solidFill>
              </a:rPr>
              <a:t>a popis </a:t>
            </a:r>
            <a:r>
              <a:rPr lang="sk-SK" sz="1600" dirty="0" smtClean="0">
                <a:solidFill>
                  <a:schemeClr val="bg1"/>
                </a:solidFill>
              </a:rPr>
              <a:t>všetkých nehnuteľností </a:t>
            </a:r>
            <a:r>
              <a:rPr lang="sk-SK" sz="1600" dirty="0">
                <a:solidFill>
                  <a:schemeClr val="bg1"/>
                </a:solidFill>
              </a:rPr>
              <a:t>nachádzajúcich sa na jednom katastrálnom území a právach k nim (</a:t>
            </a:r>
            <a:r>
              <a:rPr lang="sk-SK" sz="1600" dirty="0" smtClean="0">
                <a:solidFill>
                  <a:schemeClr val="bg1"/>
                </a:solidFill>
              </a:rPr>
              <a:t>vlastnícke, záložné</a:t>
            </a:r>
            <a:r>
              <a:rPr lang="sk-SK" sz="1600" dirty="0">
                <a:solidFill>
                  <a:schemeClr val="bg1"/>
                </a:solidFill>
              </a:rPr>
              <a:t>, nájomné práva) a ich vizualizáciu v katastrálnej mape a mape určeného </a:t>
            </a:r>
            <a:r>
              <a:rPr lang="sk-SK" sz="1600" dirty="0" smtClean="0">
                <a:solidFill>
                  <a:schemeClr val="bg1"/>
                </a:solidFill>
              </a:rPr>
              <a:t>operátu príslušného </a:t>
            </a:r>
            <a:r>
              <a:rPr lang="sk-SK" sz="1600" dirty="0">
                <a:solidFill>
                  <a:schemeClr val="bg1"/>
                </a:solidFill>
              </a:rPr>
              <a:t>katastrálneho územia</a:t>
            </a:r>
            <a:r>
              <a:rPr lang="sk-SK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sk-SK" sz="1600" dirty="0">
              <a:solidFill>
                <a:schemeClr val="bg1"/>
              </a:solidFill>
            </a:endParaRPr>
          </a:p>
          <a:p>
            <a:pPr algn="just"/>
            <a:r>
              <a:rPr lang="sk-SK" sz="1600" b="1" dirty="0">
                <a:solidFill>
                  <a:schemeClr val="bg1"/>
                </a:solidFill>
              </a:rPr>
              <a:t>Modul Pozemky (Agronomická evidencia) - </a:t>
            </a:r>
            <a:r>
              <a:rPr lang="sk-SK" sz="1600" dirty="0">
                <a:solidFill>
                  <a:schemeClr val="bg1"/>
                </a:solidFill>
              </a:rPr>
              <a:t>poskytuje prehľad o </a:t>
            </a:r>
            <a:r>
              <a:rPr lang="sk-SK" sz="1600" dirty="0" smtClean="0">
                <a:solidFill>
                  <a:schemeClr val="bg1"/>
                </a:solidFill>
              </a:rPr>
              <a:t>aktuálnej obhospodarovanej </a:t>
            </a:r>
            <a:r>
              <a:rPr lang="sk-SK" sz="1600" dirty="0">
                <a:solidFill>
                  <a:schemeClr val="bg1"/>
                </a:solidFill>
              </a:rPr>
              <a:t>ploche a poľnohospodárskych parcelách - honoch na základe </a:t>
            </a:r>
            <a:r>
              <a:rPr lang="sk-SK" sz="1600" dirty="0" smtClean="0">
                <a:solidFill>
                  <a:schemeClr val="bg1"/>
                </a:solidFill>
              </a:rPr>
              <a:t>skutočného stavu </a:t>
            </a:r>
            <a:r>
              <a:rPr lang="sk-SK" sz="1600" dirty="0">
                <a:solidFill>
                  <a:schemeClr val="bg1"/>
                </a:solidFill>
              </a:rPr>
              <a:t>poľnohospodárskych parciel s vylúčením zarastených a neproduktívnych oblastí </a:t>
            </a:r>
            <a:r>
              <a:rPr lang="sk-SK" sz="1600" dirty="0" smtClean="0">
                <a:solidFill>
                  <a:schemeClr val="bg1"/>
                </a:solidFill>
              </a:rPr>
              <a:t>na ortofotomape. Modul tiež podporuje evidenciu živín.</a:t>
            </a:r>
          </a:p>
          <a:p>
            <a:pPr algn="just"/>
            <a:endParaRPr lang="sk-SK" sz="1600" dirty="0">
              <a:solidFill>
                <a:schemeClr val="bg1"/>
              </a:solidFill>
            </a:endParaRPr>
          </a:p>
          <a:p>
            <a:pPr algn="just"/>
            <a:r>
              <a:rPr lang="sk-SK" sz="1600" b="1" dirty="0">
                <a:solidFill>
                  <a:schemeClr val="bg1"/>
                </a:solidFill>
              </a:rPr>
              <a:t>Modul GPS (ONLINE GPS riešenie) </a:t>
            </a:r>
            <a:r>
              <a:rPr lang="sk-SK" sz="1600" dirty="0">
                <a:solidFill>
                  <a:schemeClr val="bg1"/>
                </a:solidFill>
              </a:rPr>
              <a:t>- </a:t>
            </a:r>
            <a:r>
              <a:rPr lang="sk-SK" sz="1600" dirty="0" smtClean="0">
                <a:solidFill>
                  <a:schemeClr val="bg1"/>
                </a:solidFill>
              </a:rPr>
              <a:t>výpočet funkcionality: monitorovanie polohy a pohybu  strojov, monitorovanie </a:t>
            </a:r>
            <a:r>
              <a:rPr lang="sk-SK" sz="1600" dirty="0">
                <a:solidFill>
                  <a:schemeClr val="bg1"/>
                </a:solidFill>
              </a:rPr>
              <a:t>činností a obsluhy </a:t>
            </a:r>
            <a:r>
              <a:rPr lang="sk-SK" sz="1600" dirty="0" smtClean="0">
                <a:solidFill>
                  <a:schemeClr val="bg1"/>
                </a:solidFill>
              </a:rPr>
              <a:t>strojov, </a:t>
            </a:r>
            <a:r>
              <a:rPr lang="sk-SK" sz="1600" dirty="0">
                <a:solidFill>
                  <a:schemeClr val="bg1"/>
                </a:solidFill>
              </a:rPr>
              <a:t>k</a:t>
            </a:r>
            <a:r>
              <a:rPr lang="sk-SK" sz="1600" dirty="0" smtClean="0">
                <a:solidFill>
                  <a:schemeClr val="bg1"/>
                </a:solidFill>
              </a:rPr>
              <a:t>ontrola </a:t>
            </a:r>
            <a:r>
              <a:rPr lang="sk-SK" sz="1600" dirty="0">
                <a:solidFill>
                  <a:schemeClr val="bg1"/>
                </a:solidFill>
              </a:rPr>
              <a:t>pohonných </a:t>
            </a:r>
            <a:r>
              <a:rPr lang="sk-SK" sz="1600" dirty="0" smtClean="0">
                <a:solidFill>
                  <a:schemeClr val="bg1"/>
                </a:solidFill>
              </a:rPr>
              <a:t>hmôt, získanie </a:t>
            </a:r>
            <a:r>
              <a:rPr lang="sk-SK" sz="1600" dirty="0">
                <a:solidFill>
                  <a:schemeClr val="bg1"/>
                </a:solidFill>
              </a:rPr>
              <a:t>komplexných </a:t>
            </a:r>
            <a:r>
              <a:rPr lang="sk-SK" sz="1600" dirty="0" smtClean="0">
                <a:solidFill>
                  <a:schemeClr val="bg1"/>
                </a:solidFill>
              </a:rPr>
              <a:t>informácií z pohľadu stroja, parcely, plodiny</a:t>
            </a:r>
          </a:p>
          <a:p>
            <a:pPr algn="just"/>
            <a:endParaRPr lang="sk-SK" sz="1600" dirty="0">
              <a:solidFill>
                <a:schemeClr val="bg1"/>
              </a:solidFill>
            </a:endParaRPr>
          </a:p>
          <a:p>
            <a:pPr algn="just"/>
            <a:r>
              <a:rPr lang="sk-SK" sz="1600" b="1" dirty="0" smtClean="0">
                <a:solidFill>
                  <a:schemeClr val="bg1"/>
                </a:solidFill>
              </a:rPr>
              <a:t>SKEAGIS MINI </a:t>
            </a:r>
            <a:r>
              <a:rPr lang="en-US" sz="1600" b="1" dirty="0" smtClean="0">
                <a:solidFill>
                  <a:schemeClr val="bg1"/>
                </a:solidFill>
              </a:rPr>
              <a:t>(web </a:t>
            </a:r>
            <a:r>
              <a:rPr lang="en-US" sz="1600" b="1" dirty="0" err="1" smtClean="0">
                <a:solidFill>
                  <a:schemeClr val="bg1"/>
                </a:solidFill>
              </a:rPr>
              <a:t>aplik</a:t>
            </a:r>
            <a:r>
              <a:rPr lang="sk-SK" sz="1600" b="1" dirty="0" smtClean="0">
                <a:solidFill>
                  <a:schemeClr val="bg1"/>
                </a:solidFill>
              </a:rPr>
              <a:t>á</a:t>
            </a:r>
            <a:r>
              <a:rPr lang="en-US" sz="1600" b="1" dirty="0" err="1" smtClean="0">
                <a:solidFill>
                  <a:schemeClr val="bg1"/>
                </a:solidFill>
              </a:rPr>
              <a:t>cia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  <a:r>
              <a:rPr lang="sk-SK" sz="1600" b="1" dirty="0" smtClean="0">
                <a:solidFill>
                  <a:schemeClr val="bg1"/>
                </a:solidFill>
              </a:rPr>
              <a:t> </a:t>
            </a:r>
            <a:r>
              <a:rPr lang="sk-SK" sz="1400" dirty="0" smtClean="0">
                <a:solidFill>
                  <a:schemeClr val="bg1"/>
                </a:solidFill>
              </a:rPr>
              <a:t>- Evidencie menších </a:t>
            </a:r>
            <a:r>
              <a:rPr lang="sk-SK" sz="1400" dirty="0">
                <a:solidFill>
                  <a:schemeClr val="bg1"/>
                </a:solidFill>
              </a:rPr>
              <a:t>poľnohospodárskych subjektov </a:t>
            </a:r>
            <a:r>
              <a:rPr lang="sk-SK" sz="1400" dirty="0" smtClean="0">
                <a:solidFill>
                  <a:schemeClr val="bg1"/>
                </a:solidFill>
              </a:rPr>
              <a:t>(do</a:t>
            </a:r>
            <a:r>
              <a:rPr lang="sk-SK" sz="1400" dirty="0">
                <a:solidFill>
                  <a:schemeClr val="bg1"/>
                </a:solidFill>
              </a:rPr>
              <a:t> 500 ha), ktoré doposiaľ nepoužívajú žiadny agronomický softvér. Umožňuje užívateľom jednoduchú a prehľadnú evidenciu obhospodarovaných kultúrnych dielov, pestovaných plodín a zároveň ponúka rôzne textové výstupy pre potreby agronóma a kontrolné orgány štátnej správy (ÚKSÚP, PPA). Aplikácia neobsahuje žiadne </a:t>
            </a:r>
            <a:r>
              <a:rPr lang="sk-SK" sz="1400" dirty="0" smtClean="0">
                <a:solidFill>
                  <a:schemeClr val="bg1"/>
                </a:solidFill>
              </a:rPr>
              <a:t>mapy. Súčasťou </a:t>
            </a:r>
            <a:r>
              <a:rPr lang="sk-SK" sz="1400" dirty="0">
                <a:solidFill>
                  <a:schemeClr val="bg1"/>
                </a:solidFill>
              </a:rPr>
              <a:t>tejto aplikácie sú tiež aktívne krížové kontroly, ktoré pomáhajú pri evidovaní jednotlivých aplikácií na parcelách, dodržiavaní presných termínov a zároveň upozorňujú na všetky porušenia aktuálnej legislatívy v rámci Krížových plnení (Cross Compliance). </a:t>
            </a:r>
          </a:p>
        </p:txBody>
      </p:sp>
    </p:spTree>
    <p:extLst>
      <p:ext uri="{BB962C8B-B14F-4D97-AF65-F5344CB8AC3E}">
        <p14:creationId xmlns:p14="http://schemas.microsoft.com/office/powerpoint/2010/main" val="3859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9784" y="1596539"/>
            <a:ext cx="6871725" cy="2595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3605" y="527605"/>
            <a:ext cx="4268725" cy="763525"/>
          </a:xfrm>
        </p:spPr>
        <p:txBody>
          <a:bodyPr>
            <a:noAutofit/>
          </a:bodyPr>
          <a:lstStyle/>
          <a:p>
            <a:pPr algn="r"/>
            <a:r>
              <a:rPr lang="en-US" sz="2400" b="1" dirty="0" err="1" smtClean="0"/>
              <a:t>Variabilita</a:t>
            </a:r>
            <a:r>
              <a:rPr lang="en-US" sz="2400" b="1" dirty="0" smtClean="0"/>
              <a:t> </a:t>
            </a:r>
            <a:r>
              <a:rPr lang="sk-SK" sz="2400" b="1" dirty="0" smtClean="0"/>
              <a:t>živín a </a:t>
            </a:r>
            <a:r>
              <a:rPr lang="sk-SK" sz="2400" b="1" dirty="0" smtClean="0"/>
              <a:t>pôdne</a:t>
            </a:r>
            <a:br>
              <a:rPr lang="sk-SK" sz="2400" b="1" dirty="0" smtClean="0"/>
            </a:br>
            <a:r>
              <a:rPr lang="sk-SK" sz="2400" b="1" dirty="0" smtClean="0"/>
              <a:t>mapy </a:t>
            </a:r>
            <a:r>
              <a:rPr lang="sk-SK" sz="2400" b="1" dirty="0" smtClean="0"/>
              <a:t>– rozdelenie parcely</a:t>
            </a:r>
            <a:endParaRPr lang="sk-SK" sz="2400" b="1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06300" y="1711808"/>
            <a:ext cx="2177138" cy="2299259"/>
            <a:chOff x="480" y="1584"/>
            <a:chExt cx="1499" cy="1893"/>
          </a:xfrm>
          <a:solidFill>
            <a:schemeClr val="bg1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28" y="1920"/>
              <a:ext cx="1392" cy="1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62" y="3144"/>
              <a:ext cx="1214" cy="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 smtClean="0">
                  <a:latin typeface="+mj-lt"/>
                </a:rPr>
                <a:t>40</a:t>
              </a:r>
              <a:r>
                <a:rPr lang="sk-SK" b="1" dirty="0" smtClean="0">
                  <a:latin typeface="+mj-lt"/>
                </a:rPr>
                <a:t> </a:t>
              </a:r>
              <a:r>
                <a:rPr lang="en-US" b="1" dirty="0" smtClean="0">
                  <a:latin typeface="+mj-lt"/>
                </a:rPr>
                <a:t>-</a:t>
              </a:r>
              <a:r>
                <a:rPr lang="sk-SK" b="1" dirty="0" smtClean="0">
                  <a:latin typeface="+mj-lt"/>
                </a:rPr>
                <a:t> </a:t>
              </a:r>
              <a:r>
                <a:rPr lang="en-US" b="1" dirty="0" smtClean="0">
                  <a:latin typeface="+mj-lt"/>
                </a:rPr>
                <a:t>160</a:t>
              </a:r>
              <a:r>
                <a:rPr lang="en-US" b="1" dirty="0">
                  <a:latin typeface="+mj-lt"/>
                </a:rPr>
                <a:t>+ </a:t>
              </a:r>
              <a:r>
                <a:rPr lang="en-US" b="1" dirty="0" smtClean="0">
                  <a:latin typeface="+mj-lt"/>
                </a:rPr>
                <a:t>Ha</a:t>
              </a:r>
              <a:endParaRPr lang="en-US" b="1" dirty="0">
                <a:latin typeface="+mj-lt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0" y="1584"/>
              <a:ext cx="1499" cy="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sk-SK" b="1" dirty="0" smtClean="0">
                  <a:latin typeface="+mj-lt"/>
                </a:rPr>
                <a:t>Klasický prístup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5340101" y="1711444"/>
            <a:ext cx="2133294" cy="2291969"/>
            <a:chOff x="2832" y="1584"/>
            <a:chExt cx="1506" cy="1887"/>
          </a:xfrm>
          <a:solidFill>
            <a:schemeClr val="bg1"/>
          </a:solidFill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832" y="1920"/>
              <a:ext cx="1440" cy="1200"/>
              <a:chOff x="2832" y="1920"/>
              <a:chExt cx="1440" cy="1200"/>
            </a:xfrm>
            <a:grpFill/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832" y="1920"/>
                <a:ext cx="1440" cy="12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sk-SK"/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 rot="-5400000">
                <a:off x="2975" y="1800"/>
                <a:ext cx="1153" cy="1440"/>
                <a:chOff x="2976" y="1920"/>
                <a:chExt cx="1153" cy="1200"/>
              </a:xfrm>
              <a:grpFill/>
            </p:grpSpPr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auto">
                <a:xfrm>
                  <a:off x="2976" y="1920"/>
                  <a:ext cx="1" cy="12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>
                  <a:off x="3168" y="1920"/>
                  <a:ext cx="0" cy="12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>
                  <a:off x="3504" y="1920"/>
                  <a:ext cx="1" cy="12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auto">
                <a:xfrm>
                  <a:off x="3648" y="1920"/>
                  <a:ext cx="1" cy="12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auto">
                <a:xfrm>
                  <a:off x="3792" y="1920"/>
                  <a:ext cx="1" cy="12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>
                  <a:off x="3312" y="1920"/>
                  <a:ext cx="1" cy="12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>
                  <a:off x="3984" y="1920"/>
                  <a:ext cx="1" cy="12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>
                  <a:off x="4128" y="1920"/>
                  <a:ext cx="1" cy="12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976" y="1920"/>
                <a:ext cx="0" cy="12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>
                <a:off x="3168" y="1920"/>
                <a:ext cx="0" cy="12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3504" y="1920"/>
                <a:ext cx="0" cy="12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0" cy="12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>
                <a:off x="3792" y="1920"/>
                <a:ext cx="0" cy="12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3312" y="1920"/>
                <a:ext cx="0" cy="12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3984" y="1920"/>
                <a:ext cx="0" cy="12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0" cy="12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2832" y="3138"/>
              <a:ext cx="1506" cy="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 smtClean="0">
                  <a:latin typeface="+mj-lt"/>
                </a:rPr>
                <a:t>1/10</a:t>
              </a:r>
              <a:r>
                <a:rPr lang="sk-SK" b="1" dirty="0" smtClean="0">
                  <a:latin typeface="+mj-lt"/>
                </a:rPr>
                <a:t> </a:t>
              </a:r>
              <a:r>
                <a:rPr lang="en-US" b="1" dirty="0" smtClean="0">
                  <a:latin typeface="+mj-lt"/>
                </a:rPr>
                <a:t>-</a:t>
              </a:r>
              <a:r>
                <a:rPr lang="sk-SK" b="1" dirty="0" smtClean="0">
                  <a:latin typeface="+mj-lt"/>
                </a:rPr>
                <a:t> </a:t>
              </a:r>
              <a:r>
                <a:rPr lang="en-US" b="1" dirty="0" smtClean="0">
                  <a:latin typeface="+mj-lt"/>
                </a:rPr>
                <a:t>1/100 </a:t>
              </a:r>
              <a:r>
                <a:rPr lang="en-US" b="1" dirty="0" smtClean="0">
                  <a:latin typeface="+mj-lt"/>
                </a:rPr>
                <a:t>Ha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2833" y="1584"/>
              <a:ext cx="1225" cy="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sk-SK" b="1" dirty="0" smtClean="0">
                  <a:latin typeface="+mj-lt"/>
                </a:rPr>
                <a:t>Pôdna mapa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32" name="AutoShape 30"/>
          <p:cNvSpPr>
            <a:spLocks noChangeArrowheads="1"/>
          </p:cNvSpPr>
          <p:nvPr/>
        </p:nvSpPr>
        <p:spPr bwMode="auto">
          <a:xfrm>
            <a:off x="4113885" y="2545140"/>
            <a:ext cx="906294" cy="641314"/>
          </a:xfrm>
          <a:prstGeom prst="rightArrow">
            <a:avLst>
              <a:gd name="adj1" fmla="val 50000"/>
              <a:gd name="adj2" fmla="val 29545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" name="TextBox 2"/>
          <p:cNvSpPr txBox="1"/>
          <p:nvPr/>
        </p:nvSpPr>
        <p:spPr>
          <a:xfrm>
            <a:off x="601670" y="4497935"/>
            <a:ext cx="7940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 smtClean="0">
                <a:solidFill>
                  <a:schemeClr val="bg1"/>
                </a:solidFill>
              </a:rPr>
              <a:t>Kedže podmienky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obsah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živín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r>
              <a:rPr lang="sk-SK" sz="1600" dirty="0" smtClean="0">
                <a:solidFill>
                  <a:schemeClr val="bg1"/>
                </a:solidFill>
              </a:rPr>
              <a:t> nie su na celej parcele rovnaké, ponúka sa možnosť vďaka GIS evidovať variabilitu obsahu živín – vytvárať takzavanú pôdnu mapu. Takáto mapa vznikne rozdelením plochy parcely na mešie časti – štvorčeky. Údaje zaznamenané v pôdnej mape je možné využiť pri hnojení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ovl</a:t>
            </a:r>
            <a:r>
              <a:rPr lang="sk-SK" sz="1600" dirty="0" smtClean="0">
                <a:solidFill>
                  <a:schemeClr val="bg1"/>
                </a:solidFill>
              </a:rPr>
              <a:t>á</a:t>
            </a:r>
            <a:r>
              <a:rPr lang="en-US" sz="1600" dirty="0" err="1" smtClean="0">
                <a:solidFill>
                  <a:schemeClr val="bg1"/>
                </a:solidFill>
              </a:rPr>
              <a:t>danie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sekcií postrekovača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sk-SK" sz="1600" dirty="0" smtClean="0">
                <a:solidFill>
                  <a:schemeClr val="bg1"/>
                </a:solidFill>
              </a:rPr>
              <a:t>a vyrovnať tak úrovne živín. Sprievodným znakom takto spravovanej pôdy je homogénny porast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kukurica</a:t>
            </a:r>
            <a:r>
              <a:rPr lang="en-US" sz="1600" dirty="0" smtClean="0">
                <a:solidFill>
                  <a:schemeClr val="bg1"/>
                </a:solidFill>
              </a:rPr>
              <a:t> v</a:t>
            </a:r>
            <a:r>
              <a:rPr lang="sk-SK" sz="1600" dirty="0" smtClean="0">
                <a:solidFill>
                  <a:schemeClr val="bg1"/>
                </a:solidFill>
              </a:rPr>
              <a:t>š</a:t>
            </a:r>
            <a:r>
              <a:rPr lang="en-US" sz="1600" dirty="0" err="1" smtClean="0">
                <a:solidFill>
                  <a:schemeClr val="bg1"/>
                </a:solidFill>
              </a:rPr>
              <a:t>ade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r>
              <a:rPr lang="sk-SK" sz="1600" dirty="0" smtClean="0">
                <a:solidFill>
                  <a:schemeClr val="bg1"/>
                </a:solidFill>
              </a:rPr>
              <a:t> rovnako vysoká. Pôdne mapy je možné vytvárať odberom vzoriek, alebo pozemným či leteckým snímkovaním.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671422" y="374900"/>
            <a:ext cx="5973021" cy="458115"/>
          </a:xfrm>
        </p:spPr>
        <p:txBody>
          <a:bodyPr>
            <a:normAutofit fontScale="90000"/>
          </a:bodyPr>
          <a:lstStyle/>
          <a:p>
            <a:pPr algn="r"/>
            <a:r>
              <a:rPr lang="sk-SK" b="1" dirty="0" smtClean="0"/>
              <a:t>Spektrálna analýza plodín na poli</a:t>
            </a:r>
            <a:endParaRPr lang="sk-SK" b="1" dirty="0"/>
          </a:p>
        </p:txBody>
      </p:sp>
      <p:pic>
        <p:nvPicPr>
          <p:cNvPr id="10242" name="Picture 2" descr="Agriculture Drone Buyers Guide - NDVI images of winter wheat field courtesy Agribot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276294"/>
            <a:ext cx="5039265" cy="21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top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1291130"/>
            <a:ext cx="2545393" cy="1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topcon cropsp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1" y="4956050"/>
            <a:ext cx="5039264" cy="15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0605" y="1138425"/>
            <a:ext cx="3970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dirty="0">
                <a:solidFill>
                  <a:schemeClr val="bg1"/>
                </a:solidFill>
              </a:rPr>
              <a:t>Meranie spektrálnej odrazivosti rastlín je nedeštruktívny prístup </a:t>
            </a:r>
            <a:r>
              <a:rPr lang="sk-SK" sz="1600" dirty="0" smtClean="0">
                <a:solidFill>
                  <a:schemeClr val="bg1"/>
                </a:solidFill>
              </a:rPr>
              <a:t>na stanovenie obsahu </a:t>
            </a:r>
            <a:r>
              <a:rPr lang="sk-SK" sz="1600" dirty="0">
                <a:solidFill>
                  <a:schemeClr val="bg1"/>
                </a:solidFill>
              </a:rPr>
              <a:t>dusíka v pôde. Diaľkový prieskum umožňuje vyhodnotiť </a:t>
            </a:r>
            <a:r>
              <a:rPr lang="sk-SK" sz="1600" dirty="0" smtClean="0">
                <a:solidFill>
                  <a:schemeClr val="bg1"/>
                </a:solidFill>
              </a:rPr>
              <a:t>parametre plodín spojené </a:t>
            </a:r>
            <a:r>
              <a:rPr lang="sk-SK" sz="1600" dirty="0">
                <a:solidFill>
                  <a:schemeClr val="bg1"/>
                </a:solidFill>
              </a:rPr>
              <a:t>s prítomnosťou dusíka</a:t>
            </a:r>
            <a:r>
              <a:rPr lang="sk-SK" sz="1600" dirty="0" smtClean="0">
                <a:solidFill>
                  <a:schemeClr val="bg1"/>
                </a:solidFill>
              </a:rPr>
              <a:t>. Na anlýzu sa využíva viditeľné spektrum v rozsahu 400 až 680nm a tiež infračervené v rozsahu  800 až 1100 nm.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6345" y="3164681"/>
            <a:ext cx="28702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LED, laser, polovodiče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viditeľné spektrum má priamy vzťah k obsahu chlorofylu – biomasa pohltí modré a červené, zelené svetlo odráža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infračervené spektrum  sa odráža od mezofylu bunky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sk-SK" dirty="0" smtClean="0">
                <a:solidFill>
                  <a:schemeClr val="bg1"/>
                </a:solidFill>
              </a:rPr>
              <a:t>ú</a:t>
            </a:r>
            <a:r>
              <a:rPr lang="en-US" dirty="0" err="1" smtClean="0">
                <a:solidFill>
                  <a:schemeClr val="bg1"/>
                </a:solidFill>
              </a:rPr>
              <a:t>tvar</a:t>
            </a:r>
            <a:r>
              <a:rPr lang="sk-SK" dirty="0" smtClean="0">
                <a:solidFill>
                  <a:schemeClr val="bg1"/>
                </a:solidFill>
              </a:rPr>
              <a:t> vyplnený vzduchom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ompsonslimited.com/wp-content/uploads/2015/03/Imagery-1-495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512769"/>
            <a:ext cx="4714875" cy="38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hompsonslimited.com/wp-content/uploads/2015/06/Thompsons_UAVMappin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1138425"/>
            <a:ext cx="2790581" cy="29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965" y="1596540"/>
            <a:ext cx="48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Umožňuje s minimálnymi nákladmi aktualizovať mapy variability živín na parcele – novinka ...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48966" y="1017681"/>
            <a:ext cx="5039264" cy="458115"/>
          </a:xfrm>
        </p:spPr>
        <p:txBody>
          <a:bodyPr>
            <a:noAutofit/>
          </a:bodyPr>
          <a:lstStyle/>
          <a:p>
            <a:r>
              <a:rPr lang="sk-SK" sz="2000" b="1" dirty="0" smtClean="0"/>
              <a:t>Letecké snímkovanie parcely pomocou drona</a:t>
            </a:r>
            <a:endParaRPr lang="sk-SK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8231" y="4497935"/>
            <a:ext cx="305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</a:t>
            </a:r>
            <a:r>
              <a:rPr lang="sk-SK" dirty="0">
                <a:solidFill>
                  <a:schemeClr val="bg1"/>
                </a:solidFill>
              </a:rPr>
              <a:t>ď</a:t>
            </a:r>
            <a:r>
              <a:rPr lang="sk-SK" dirty="0" smtClean="0">
                <a:solidFill>
                  <a:schemeClr val="bg1"/>
                </a:solidFill>
              </a:rPr>
              <a:t>aka GNSS a GIS je možné vopred drona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sk-SK" dirty="0" smtClean="0">
                <a:solidFill>
                  <a:schemeClr val="bg1"/>
                </a:solidFill>
              </a:rPr>
              <a:t>programovať aby odfotil vybrané parcely pomocou zabudovaných optických prístrojov a meral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tak napr. obsah dusíka </a:t>
            </a:r>
            <a:r>
              <a:rPr lang="en-US" dirty="0" smtClean="0">
                <a:solidFill>
                  <a:schemeClr val="bg1"/>
                </a:solidFill>
              </a:rPr>
              <a:t>(N)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" name="Picture 6" descr="AgEagle RAPID - MicaSense multispectral sens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99" y="1152595"/>
            <a:ext cx="782575" cy="6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2" y="374900"/>
            <a:ext cx="6108198" cy="6108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Striptill</a:t>
            </a:r>
            <a:r>
              <a:rPr lang="en-US" dirty="0" smtClean="0"/>
              <a:t> – p</a:t>
            </a:r>
            <a:r>
              <a:rPr lang="sk-SK" dirty="0" smtClean="0"/>
              <a:t>á</a:t>
            </a:r>
            <a:r>
              <a:rPr lang="en-US" dirty="0" err="1" smtClean="0"/>
              <a:t>sov</a:t>
            </a:r>
            <a:r>
              <a:rPr lang="sk-SK" dirty="0" smtClean="0"/>
              <a:t>é spracovanie pôdy</a:t>
            </a:r>
            <a:endParaRPr lang="sk-S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3734410"/>
            <a:ext cx="5168584" cy="2645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310" y="2360065"/>
            <a:ext cx="63221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jedná </a:t>
            </a:r>
            <a:r>
              <a:rPr lang="sk-SK" sz="1600" dirty="0">
                <a:solidFill>
                  <a:schemeClr val="bg1"/>
                </a:solidFill>
              </a:rPr>
              <a:t>sa o tzv. pôdoochranný spôsob spracovania pôdy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celkové </a:t>
            </a:r>
            <a:r>
              <a:rPr lang="sk-SK" sz="1600" dirty="0">
                <a:solidFill>
                  <a:schemeClr val="bg1"/>
                </a:solidFill>
              </a:rPr>
              <a:t>zníženie plochy obrábanej pôdy až o 80%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zníženie </a:t>
            </a:r>
            <a:r>
              <a:rPr lang="sk-SK" sz="1600" dirty="0">
                <a:solidFill>
                  <a:schemeClr val="bg1"/>
                </a:solidFill>
              </a:rPr>
              <a:t>erózie pôdy, lepšie hospodárenie pôdy s vodou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vhodné </a:t>
            </a:r>
            <a:r>
              <a:rPr lang="sk-SK" sz="1600" dirty="0">
                <a:solidFill>
                  <a:schemeClr val="bg1"/>
                </a:solidFill>
              </a:rPr>
              <a:t>pre riadkové kultúry, ako: kukurica, repka, slnečnica, sója, repa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900" y="1138425"/>
            <a:ext cx="7177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dirty="0">
                <a:solidFill>
                  <a:schemeClr val="bg1"/>
                </a:solidFill>
              </a:rPr>
              <a:t>Vďaka vylepšeniu presnosti </a:t>
            </a:r>
            <a:r>
              <a:rPr lang="sk-SK" sz="1600" dirty="0" smtClean="0">
                <a:solidFill>
                  <a:schemeClr val="bg1"/>
                </a:solidFill>
              </a:rPr>
              <a:t>GPS polohy technológiou </a:t>
            </a:r>
            <a:r>
              <a:rPr lang="sk-SK" sz="1600" dirty="0">
                <a:solidFill>
                  <a:schemeClr val="bg1"/>
                </a:solidFill>
              </a:rPr>
              <a:t>RTK zažíva pásové spracovanie pôdy (strip till) </a:t>
            </a:r>
            <a:r>
              <a:rPr lang="sk-SK" sz="1600" dirty="0" smtClean="0">
                <a:solidFill>
                  <a:schemeClr val="bg1"/>
                </a:solidFill>
              </a:rPr>
              <a:t>akýsi návrat</a:t>
            </a:r>
            <a:r>
              <a:rPr lang="sk-SK" sz="1600" dirty="0">
                <a:solidFill>
                  <a:schemeClr val="bg1"/>
                </a:solidFill>
              </a:rPr>
              <a:t>. </a:t>
            </a:r>
            <a:r>
              <a:rPr lang="sk-SK" sz="1600" dirty="0" smtClean="0">
                <a:solidFill>
                  <a:schemeClr val="bg1"/>
                </a:solidFill>
              </a:rPr>
              <a:t>Predtým nebolo možné jednoznače preukázať prínosy pásového spracovania pôdy nakoľko zosúladiť pásy pri jednotlivých operáciach bolo pomerne náročné.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6820" y="3887115"/>
            <a:ext cx="295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Kľúčové vlastnosti striptill: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zníženie </a:t>
            </a:r>
            <a:r>
              <a:rPr lang="sk-SK" sz="1600" dirty="0">
                <a:solidFill>
                  <a:schemeClr val="bg1"/>
                </a:solidFill>
              </a:rPr>
              <a:t>hĺbky </a:t>
            </a:r>
            <a:r>
              <a:rPr lang="sk-SK" sz="1600" dirty="0" smtClean="0">
                <a:solidFill>
                  <a:schemeClr val="bg1"/>
                </a:solidFill>
              </a:rPr>
              <a:t>obrábania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menej zásahov do pôdy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priama sejba, sejba do strniska predplodiny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šetrenie nákladov na chémiu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konzervačné, pôdoochranné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bg1"/>
                </a:solidFill>
              </a:rPr>
              <a:t>pozberové zvyšky zostávajú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065" y="681100"/>
            <a:ext cx="5191970" cy="1068145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b="1" dirty="0" err="1" smtClean="0"/>
              <a:t>Predpokladan</a:t>
            </a:r>
            <a:r>
              <a:rPr lang="sk-SK" b="1" dirty="0" smtClean="0"/>
              <a:t>é úspory –</a:t>
            </a:r>
            <a:br>
              <a:rPr lang="sk-SK" b="1" dirty="0" smtClean="0"/>
            </a:br>
            <a:r>
              <a:rPr lang="sk-SK" b="1" dirty="0" smtClean="0"/>
              <a:t>precízne poľnohospodárstvo</a:t>
            </a:r>
            <a:endParaRPr lang="en-US" b="1" dirty="0"/>
          </a:p>
        </p:txBody>
      </p:sp>
      <p:graphicFrame>
        <p:nvGraphicFramePr>
          <p:cNvPr id="717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331067"/>
              </p:ext>
            </p:extLst>
          </p:nvPr>
        </p:nvGraphicFramePr>
        <p:xfrm>
          <a:off x="722313" y="2206625"/>
          <a:ext cx="7783512" cy="381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Worksheet" r:id="rId3" imgW="8563064" imgH="4200436" progId="Excel.Sheet.8">
                  <p:embed/>
                </p:oleObj>
              </mc:Choice>
              <mc:Fallback>
                <p:oleObj name="Worksheet" r:id="rId3" imgW="8563064" imgH="4200436" progId="Excel.Shee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2206625"/>
                        <a:ext cx="7783512" cy="381836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655" y="1138238"/>
            <a:ext cx="6092208" cy="4587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1" dirty="0" smtClean="0"/>
              <a:t>Čo je to presné poľnohospodárstvo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86" y="1901949"/>
            <a:ext cx="5802798" cy="1985165"/>
          </a:xfrm>
        </p:spPr>
        <p:txBody>
          <a:bodyPr rtlCol="0">
            <a:noAutofit/>
          </a:bodyPr>
          <a:lstStyle/>
          <a:p>
            <a:pPr marL="0" indent="0" algn="just" eaLnBrk="1" fontAlgn="b" hangingPunct="1">
              <a:buNone/>
            </a:pPr>
            <a:r>
              <a:rPr lang="sk-SK" sz="2000" dirty="0" smtClean="0"/>
              <a:t>	Využívanie vstupov materiálnej povahy </a:t>
            </a:r>
            <a:r>
              <a:rPr lang="en-US" sz="2000" dirty="0" smtClean="0"/>
              <a:t>(</a:t>
            </a:r>
            <a:r>
              <a:rPr lang="sk-SK" sz="2000" dirty="0" smtClean="0"/>
              <a:t>pracovné operácie</a:t>
            </a:r>
            <a:r>
              <a:rPr lang="en-US" sz="2000" dirty="0" smtClean="0"/>
              <a:t>)</a:t>
            </a:r>
            <a:r>
              <a:rPr lang="sk-SK" sz="2000" dirty="0" smtClean="0"/>
              <a:t> čo najoptimálnejšie na základe špecifických</a:t>
            </a:r>
            <a:r>
              <a:rPr lang="en-US" sz="2000" dirty="0" smtClean="0"/>
              <a:t> podmienok</a:t>
            </a:r>
            <a:r>
              <a:rPr lang="sk-SK" sz="2000" dirty="0" smtClean="0"/>
              <a:t> či</a:t>
            </a:r>
            <a:r>
              <a:rPr lang="en-US" sz="2000" dirty="0" smtClean="0"/>
              <a:t> </a:t>
            </a:r>
            <a:r>
              <a:rPr lang="sk-SK" sz="2000" dirty="0" smtClean="0"/>
              <a:t>plá</a:t>
            </a:r>
            <a:r>
              <a:rPr lang="en-US" sz="2000" dirty="0" smtClean="0"/>
              <a:t>novania</a:t>
            </a:r>
            <a:r>
              <a:rPr lang="sk-SK" sz="2000" dirty="0" smtClean="0"/>
              <a:t>,</a:t>
            </a:r>
            <a:r>
              <a:rPr lang="en-US" sz="2000" dirty="0" smtClean="0"/>
              <a:t> </a:t>
            </a:r>
            <a:r>
              <a:rPr lang="sk-SK" sz="2000" dirty="0" smtClean="0"/>
              <a:t>z</a:t>
            </a:r>
            <a:r>
              <a:rPr lang="en-US" sz="2000" dirty="0" smtClean="0"/>
              <a:t>a </a:t>
            </a:r>
            <a:r>
              <a:rPr lang="sk-SK" sz="2000" dirty="0" smtClean="0"/>
              <a:t>účelom znižovania</a:t>
            </a:r>
            <a:r>
              <a:rPr lang="en-US" sz="2000" dirty="0" smtClean="0"/>
              <a:t> </a:t>
            </a:r>
            <a:r>
              <a:rPr lang="sk-SK" sz="2000" dirty="0" smtClean="0"/>
              <a:t>vstupn</a:t>
            </a:r>
            <a:r>
              <a:rPr lang="sk-SK" sz="2000" dirty="0"/>
              <a:t>ý</a:t>
            </a:r>
            <a:r>
              <a:rPr lang="en-US" sz="2000" dirty="0" err="1" smtClean="0"/>
              <a:t>ch</a:t>
            </a:r>
            <a:r>
              <a:rPr lang="sk-SK" sz="2000" dirty="0" smtClean="0"/>
              <a:t> nákladov ale aj strát pri súčasnej maximalizácií výnosov a zachovaní udržateľnosťi kvality životného prostredia</a:t>
            </a:r>
            <a:r>
              <a:rPr lang="en-US" sz="2000" dirty="0" smtClean="0"/>
              <a:t>.</a:t>
            </a:r>
            <a:endParaRPr lang="sk-SK" sz="2000" dirty="0" smtClean="0"/>
          </a:p>
        </p:txBody>
      </p:sp>
      <p:pic>
        <p:nvPicPr>
          <p:cNvPr id="5124" name="Picture 2" descr="https://www.deere.com/common/media/images/product/tractors/row_crop_tractors/small_frame_series/7330/7330_tractor_459893_model_642x4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3581704"/>
            <a:ext cx="4032958" cy="29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038046" y="5241142"/>
            <a:ext cx="2812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sk-SK" sz="3200" dirty="0" smtClean="0">
                <a:solidFill>
                  <a:schemeClr val="bg1"/>
                </a:solidFill>
              </a:rPr>
              <a:t>Menej je viac</a:t>
            </a:r>
            <a:r>
              <a:rPr lang="en-US" sz="3200" dirty="0" smtClean="0">
                <a:solidFill>
                  <a:schemeClr val="bg1"/>
                </a:solidFill>
              </a:rPr>
              <a:t>.”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5126" name="Picture 4" descr="http://unicominc.net/images/satellite_Uni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398650"/>
            <a:ext cx="16795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4113885" y="5841520"/>
            <a:ext cx="4804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k-SK" dirty="0" smtClean="0">
                <a:solidFill>
                  <a:schemeClr val="bg1"/>
                </a:solidFill>
              </a:rPr>
              <a:t>maximalizácia výstupov pri minimalizácií vstupov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76673" y="4192649"/>
            <a:ext cx="4557725" cy="83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buFont typeface="Arial" charset="0"/>
              <a:buNone/>
            </a:pPr>
            <a:r>
              <a:rPr lang="sk-SK" sz="2000" dirty="0" smtClean="0"/>
              <a:t>Zjednodušene: Technológia s priestorovo diferencovanými vstupmi.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374900"/>
            <a:ext cx="7635250" cy="763525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Zdroje informácí použitých v tejto prezentácií</a:t>
            </a:r>
            <a:endParaRPr lang="sk-SK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1" y="1291130"/>
            <a:ext cx="7329839" cy="5039266"/>
          </a:xfrm>
        </p:spPr>
        <p:txBody>
          <a:bodyPr/>
          <a:lstStyle/>
          <a:p>
            <a:r>
              <a:rPr lang="sk-SK" sz="1400" dirty="0" smtClean="0"/>
              <a:t>WIKIPEDIA. GPS. </a:t>
            </a:r>
            <a:r>
              <a:rPr lang="sk-SK" sz="1400" dirty="0"/>
              <a:t>Dostupné na: https://</a:t>
            </a:r>
            <a:r>
              <a:rPr lang="sk-SK" sz="1400" dirty="0" smtClean="0"/>
              <a:t>en.wikipedia.org/wiki/Global_Positioning_System</a:t>
            </a:r>
          </a:p>
          <a:p>
            <a:r>
              <a:rPr lang="sk-SK" sz="1400" dirty="0" smtClean="0"/>
              <a:t>SKPOS. Slovenská Priestorová Observačná Služba. </a:t>
            </a:r>
            <a:r>
              <a:rPr lang="sk-SK" sz="1400" dirty="0"/>
              <a:t>Dostupné na: http://skpos.gku.sk/</a:t>
            </a:r>
          </a:p>
          <a:p>
            <a:r>
              <a:rPr lang="sk-SK" sz="1400" dirty="0" smtClean="0"/>
              <a:t>TOPCON. Poľnohospodárstvo. Dostupné na: https</a:t>
            </a:r>
            <a:r>
              <a:rPr lang="sk-SK" sz="1400" dirty="0"/>
              <a:t>://www.topconpositioning.com/agriculture</a:t>
            </a:r>
          </a:p>
          <a:p>
            <a:r>
              <a:rPr lang="sk-SK" sz="1400" dirty="0" smtClean="0"/>
              <a:t>JOHN DEERE. Poľnohospodástvo. Odkaz: https</a:t>
            </a:r>
            <a:r>
              <a:rPr lang="sk-SK" sz="1400" dirty="0"/>
              <a:t>://</a:t>
            </a:r>
            <a:r>
              <a:rPr lang="sk-SK" sz="1400" dirty="0" smtClean="0"/>
              <a:t>www.deere.com/en_US/industry/agriculture</a:t>
            </a:r>
            <a:endParaRPr lang="sk-SK" sz="1400" dirty="0"/>
          </a:p>
          <a:p>
            <a:r>
              <a:rPr lang="sk-SK" sz="1400" dirty="0" smtClean="0"/>
              <a:t>LEICA. Agriculture. </a:t>
            </a:r>
            <a:r>
              <a:rPr lang="sk-SK" sz="1400" dirty="0"/>
              <a:t>Dostupné na: http://leica-geosystems.com/industries/agriculture</a:t>
            </a:r>
          </a:p>
          <a:p>
            <a:r>
              <a:rPr lang="it-IT" sz="1400" dirty="0" smtClean="0"/>
              <a:t>AGLEADER</a:t>
            </a:r>
            <a:r>
              <a:rPr lang="it-IT" sz="1400" dirty="0"/>
              <a:t>. Navigácie</a:t>
            </a:r>
            <a:r>
              <a:rPr lang="it-IT" sz="1400" i="1" dirty="0"/>
              <a:t>. </a:t>
            </a:r>
            <a:r>
              <a:rPr lang="sk-SK" sz="1400" dirty="0" smtClean="0"/>
              <a:t>Dostupné </a:t>
            </a:r>
            <a:r>
              <a:rPr lang="sk-SK" sz="1400" dirty="0"/>
              <a:t>na: </a:t>
            </a:r>
            <a:r>
              <a:rPr lang="sk-SK" sz="1400" dirty="0" smtClean="0"/>
              <a:t>http</a:t>
            </a:r>
            <a:r>
              <a:rPr lang="sk-SK" sz="1400" dirty="0"/>
              <a:t>://</a:t>
            </a:r>
            <a:r>
              <a:rPr lang="sk-SK" sz="1400" dirty="0" smtClean="0"/>
              <a:t>www.agleader.sk</a:t>
            </a:r>
          </a:p>
          <a:p>
            <a:r>
              <a:rPr lang="sk-SK" sz="1400" dirty="0"/>
              <a:t>FMS OEM CHIP V6. Napojenie na </a:t>
            </a:r>
            <a:r>
              <a:rPr lang="sk-SK" sz="1400" dirty="0" smtClean="0"/>
              <a:t>CANBUS. Dostupné </a:t>
            </a:r>
            <a:r>
              <a:rPr lang="sk-SK" sz="1400" dirty="0"/>
              <a:t>na: </a:t>
            </a:r>
            <a:r>
              <a:rPr lang="sk-SK" sz="1400" dirty="0" smtClean="0"/>
              <a:t>http</a:t>
            </a:r>
            <a:r>
              <a:rPr lang="sk-SK" sz="1400" dirty="0"/>
              <a:t>://</a:t>
            </a:r>
            <a:r>
              <a:rPr lang="sk-SK" sz="1400" dirty="0" smtClean="0"/>
              <a:t>www.canlab.cz</a:t>
            </a:r>
          </a:p>
          <a:p>
            <a:r>
              <a:rPr lang="fr-FR" sz="1400" dirty="0"/>
              <a:t>ISAT. </a:t>
            </a:r>
            <a:r>
              <a:rPr lang="fr-FR" sz="1400" dirty="0" err="1"/>
              <a:t>Informačný</a:t>
            </a:r>
            <a:r>
              <a:rPr lang="fr-FR" sz="1400" dirty="0"/>
              <a:t> </a:t>
            </a:r>
            <a:r>
              <a:rPr lang="fr-FR" sz="1400" dirty="0" err="1"/>
              <a:t>systém</a:t>
            </a:r>
            <a:r>
              <a:rPr lang="fr-FR" sz="1400" dirty="0"/>
              <a:t> </a:t>
            </a:r>
            <a:r>
              <a:rPr lang="fr-FR" sz="1400" dirty="0" err="1" smtClean="0"/>
              <a:t>AgroGPS</a:t>
            </a:r>
            <a:r>
              <a:rPr lang="sk-SK" sz="1400" dirty="0"/>
              <a:t>.</a:t>
            </a:r>
            <a:r>
              <a:rPr lang="fr-FR" sz="1400" dirty="0" smtClean="0"/>
              <a:t> </a:t>
            </a:r>
            <a:r>
              <a:rPr lang="sk-SK" sz="1400" dirty="0" smtClean="0"/>
              <a:t>Dostupné </a:t>
            </a:r>
            <a:r>
              <a:rPr lang="sk-SK" sz="1400" dirty="0"/>
              <a:t>na: </a:t>
            </a:r>
            <a:r>
              <a:rPr lang="sk-SK" sz="1400" dirty="0" smtClean="0"/>
              <a:t>http</a:t>
            </a:r>
            <a:r>
              <a:rPr lang="sk-SK" sz="1400" dirty="0"/>
              <a:t>://</a:t>
            </a:r>
            <a:r>
              <a:rPr lang="sk-SK" sz="1400" dirty="0" smtClean="0"/>
              <a:t>www.isat.sk</a:t>
            </a:r>
          </a:p>
          <a:p>
            <a:r>
              <a:rPr lang="sk-SK" sz="1400" dirty="0"/>
              <a:t>AGROTRADE. Informačný systém </a:t>
            </a:r>
            <a:r>
              <a:rPr lang="sk-SK" sz="1400" dirty="0" smtClean="0"/>
              <a:t>ITINERIS. Dostupné </a:t>
            </a:r>
            <a:r>
              <a:rPr lang="sk-SK" sz="1400" dirty="0"/>
              <a:t>na: </a:t>
            </a:r>
            <a:r>
              <a:rPr lang="sk-SK" sz="1400" dirty="0" smtClean="0"/>
              <a:t>http</a:t>
            </a:r>
            <a:r>
              <a:rPr lang="sk-SK" sz="1400" dirty="0"/>
              <a:t>://</a:t>
            </a:r>
            <a:r>
              <a:rPr lang="sk-SK" sz="1400" dirty="0" smtClean="0"/>
              <a:t>www.agrotrade.sk</a:t>
            </a:r>
          </a:p>
          <a:p>
            <a:r>
              <a:rPr lang="sk-SK" sz="1400" dirty="0"/>
              <a:t>QADRA PLUS. Systém GPS </a:t>
            </a:r>
            <a:r>
              <a:rPr lang="sk-SK" sz="1400" dirty="0" smtClean="0"/>
              <a:t>monitoringu. Dostupné </a:t>
            </a:r>
            <a:r>
              <a:rPr lang="sk-SK" sz="1400" dirty="0"/>
              <a:t>na: </a:t>
            </a:r>
            <a:r>
              <a:rPr lang="sk-SK" sz="1400" dirty="0" smtClean="0"/>
              <a:t>http</a:t>
            </a:r>
            <a:r>
              <a:rPr lang="sk-SK" sz="1400" dirty="0"/>
              <a:t>://</a:t>
            </a:r>
            <a:r>
              <a:rPr lang="sk-SK" sz="1400" dirty="0" smtClean="0"/>
              <a:t>www.qadra.sk</a:t>
            </a:r>
          </a:p>
          <a:p>
            <a:r>
              <a:rPr lang="sk-SK" sz="1400" dirty="0"/>
              <a:t>SKEAGIS. Informačný systém </a:t>
            </a:r>
            <a:r>
              <a:rPr lang="sk-SK" sz="1400" dirty="0" smtClean="0"/>
              <a:t>SKEAGIS. Dostupné </a:t>
            </a:r>
            <a:r>
              <a:rPr lang="sk-SK" sz="1400" dirty="0"/>
              <a:t>na: </a:t>
            </a:r>
            <a:r>
              <a:rPr lang="sk-SK" sz="1400" dirty="0" smtClean="0"/>
              <a:t>http</a:t>
            </a:r>
            <a:r>
              <a:rPr lang="sk-SK" sz="1400" dirty="0"/>
              <a:t>://</a:t>
            </a:r>
            <a:r>
              <a:rPr lang="sk-SK" sz="1400" dirty="0" smtClean="0"/>
              <a:t>www.skeagis.sk</a:t>
            </a:r>
          </a:p>
          <a:p>
            <a:pPr marL="0" indent="0">
              <a:buNone/>
            </a:pPr>
            <a:endParaRPr lang="sk-SK" sz="1400" dirty="0" smtClean="0"/>
          </a:p>
          <a:p>
            <a:r>
              <a:rPr lang="en-US" sz="1400" dirty="0"/>
              <a:t>Optical Sensors Applied in Agricultural </a:t>
            </a:r>
            <a:r>
              <a:rPr lang="en-US" sz="1400" dirty="0" smtClean="0"/>
              <a:t>Crops</a:t>
            </a:r>
            <a:r>
              <a:rPr lang="sk-SK" sz="1400" dirty="0" smtClean="0"/>
              <a:t> </a:t>
            </a:r>
            <a:r>
              <a:rPr lang="pt-BR" sz="1400" dirty="0" smtClean="0"/>
              <a:t>Fabrício </a:t>
            </a:r>
            <a:r>
              <a:rPr lang="pt-BR" sz="1400" dirty="0"/>
              <a:t>Pinheiro Povh and Wagner de Paula Gusmão dos </a:t>
            </a:r>
            <a:r>
              <a:rPr lang="pt-BR" sz="1400" dirty="0" smtClean="0"/>
              <a:t>Anjos</a:t>
            </a:r>
            <a:r>
              <a:rPr lang="sk-SK" sz="1400" dirty="0" smtClean="0"/>
              <a:t>. Dostupné na: http</a:t>
            </a:r>
            <a:r>
              <a:rPr lang="sk-SK" sz="1400" dirty="0"/>
              <a:t>://dx.doi.org/10.5772/57145</a:t>
            </a: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  <a:p>
            <a:r>
              <a:rPr lang="sk-SK" sz="1400" dirty="0"/>
              <a:t>Prednáška pre ekonomickú fakultu SPU – Zibolen R. 2015 </a:t>
            </a:r>
            <a:r>
              <a:rPr lang="sk-SK" sz="1400" i="1" dirty="0"/>
              <a:t>Geografické informačné</a:t>
            </a:r>
          </a:p>
          <a:p>
            <a:pPr marL="0" indent="0">
              <a:buNone/>
            </a:pPr>
            <a:r>
              <a:rPr lang="sk-SK" sz="1400" i="1" dirty="0" smtClean="0"/>
              <a:t>         systémy </a:t>
            </a:r>
            <a:r>
              <a:rPr lang="sk-SK" sz="1400" i="1" dirty="0"/>
              <a:t>a problematika </a:t>
            </a:r>
            <a:r>
              <a:rPr lang="sk-SK" sz="1400" i="1" dirty="0" smtClean="0"/>
              <a:t>GPS. </a:t>
            </a:r>
            <a:r>
              <a:rPr lang="sk-SK" sz="1400" dirty="0" smtClean="0"/>
              <a:t>Dostupné </a:t>
            </a:r>
            <a:r>
              <a:rPr lang="sk-SK" sz="1400" dirty="0"/>
              <a:t>na: </a:t>
            </a:r>
            <a:r>
              <a:rPr lang="sk-SK" sz="1400" dirty="0" smtClean="0"/>
              <a:t>http</a:t>
            </a:r>
            <a:r>
              <a:rPr lang="sk-SK" sz="1400" dirty="0"/>
              <a:t>://</a:t>
            </a:r>
            <a:r>
              <a:rPr lang="sk-SK" sz="1400" dirty="0" smtClean="0"/>
              <a:t>www.qadra.sk/downloads</a:t>
            </a:r>
          </a:p>
          <a:p>
            <a:endParaRPr lang="sk-SK" sz="1400" b="1" dirty="0" smtClean="0"/>
          </a:p>
          <a:p>
            <a:r>
              <a:rPr lang="sk-SK" sz="1400" dirty="0" smtClean="0"/>
              <a:t>Všeobecná </a:t>
            </a:r>
            <a:r>
              <a:rPr lang="sk-SK" sz="1400" dirty="0"/>
              <a:t>rastlinná </a:t>
            </a:r>
            <a:r>
              <a:rPr lang="sk-SK" sz="1400" dirty="0" smtClean="0"/>
              <a:t>výroba 2015</a:t>
            </a:r>
            <a:r>
              <a:rPr lang="sk-SK" sz="1400" b="1" dirty="0" smtClean="0"/>
              <a:t>, </a:t>
            </a:r>
            <a:r>
              <a:rPr lang="sk-SK" sz="1400" dirty="0" smtClean="0"/>
              <a:t>Richard </a:t>
            </a:r>
            <a:r>
              <a:rPr lang="sk-SK" sz="1400" dirty="0"/>
              <a:t>Pospíšil, Eva Candráková, </a:t>
            </a:r>
            <a:r>
              <a:rPr lang="sk-SK" sz="1200" dirty="0" smtClean="0"/>
              <a:t>ISBN-978-80-552-1353-8</a:t>
            </a:r>
          </a:p>
          <a:p>
            <a:r>
              <a:rPr lang="sk-SK" sz="1400" dirty="0"/>
              <a:t>RATAJ a kolektív </a:t>
            </a:r>
            <a:r>
              <a:rPr lang="sk-SK" sz="1400" dirty="0" smtClean="0"/>
              <a:t>2014</a:t>
            </a:r>
            <a:r>
              <a:rPr lang="sk-SK" sz="1400" dirty="0"/>
              <a:t>. </a:t>
            </a:r>
            <a:r>
              <a:rPr lang="sk-SK" sz="1400" i="1" dirty="0"/>
              <a:t>Presné poľnohospodárstvo</a:t>
            </a:r>
            <a:r>
              <a:rPr lang="sk-SK" sz="1400" dirty="0"/>
              <a:t>. </a:t>
            </a:r>
            <a:r>
              <a:rPr lang="sk-SK" sz="1400" dirty="0" smtClean="0"/>
              <a:t>Nitra 2014. ISBN</a:t>
            </a:r>
            <a:r>
              <a:rPr lang="sk-SK" sz="1400" dirty="0"/>
              <a:t>: 978-80-86726-64-9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447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5" y="3887115"/>
            <a:ext cx="7580450" cy="458115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Ďalšie informácie</a:t>
            </a:r>
            <a:endParaRPr lang="sk-SK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965" y="4497935"/>
            <a:ext cx="8229600" cy="1374345"/>
          </a:xfrm>
        </p:spPr>
        <p:txBody>
          <a:bodyPr/>
          <a:lstStyle/>
          <a:p>
            <a:r>
              <a:rPr lang="sk-SK" sz="2400" dirty="0" smtClean="0"/>
              <a:t>opýtajte sa ma osobne, alebo telefonicky</a:t>
            </a:r>
            <a:endParaRPr lang="en-US" sz="2400" dirty="0" smtClean="0"/>
          </a:p>
          <a:p>
            <a:r>
              <a:rPr lang="en-US" sz="2400" dirty="0" smtClean="0"/>
              <a:t>Na </a:t>
            </a:r>
            <a:r>
              <a:rPr lang="en-US" sz="2400" dirty="0" err="1" smtClean="0"/>
              <a:t>stiahnutie</a:t>
            </a:r>
            <a:r>
              <a:rPr lang="en-US" sz="2400" dirty="0" smtClean="0"/>
              <a:t>: www.qadra.sk/SPU_</a:t>
            </a:r>
            <a:r>
              <a:rPr lang="sk-SK" sz="2400" dirty="0" smtClean="0"/>
              <a:t>A041</a:t>
            </a:r>
            <a:r>
              <a:rPr lang="en-US" sz="2400" dirty="0" smtClean="0"/>
              <a:t>_</a:t>
            </a:r>
            <a:r>
              <a:rPr lang="sk-SK" sz="2400" dirty="0" smtClean="0"/>
              <a:t>gombik</a:t>
            </a:r>
            <a:r>
              <a:rPr lang="en-US" sz="2400" dirty="0" smtClean="0"/>
              <a:t>.</a:t>
            </a:r>
            <a:r>
              <a:rPr lang="en-US" sz="2400" dirty="0" err="1" smtClean="0"/>
              <a:t>pptx</a:t>
            </a:r>
            <a:endParaRPr lang="en-US" sz="2400" dirty="0" smtClean="0"/>
          </a:p>
          <a:p>
            <a:r>
              <a:rPr lang="sk-SK" sz="2400" dirty="0" smtClean="0"/>
              <a:t>Kontaktný email</a:t>
            </a:r>
            <a:r>
              <a:rPr lang="en-US" sz="2400" dirty="0" smtClean="0"/>
              <a:t>: milan.gsm@gmail.com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5598" y="2054655"/>
            <a:ext cx="4905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Ď</a:t>
            </a:r>
            <a:r>
              <a:rPr lang="en-US" sz="3600" b="1" dirty="0" err="1" smtClean="0">
                <a:solidFill>
                  <a:schemeClr val="bg1"/>
                </a:solidFill>
              </a:rPr>
              <a:t>akujem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za</a:t>
            </a:r>
            <a:r>
              <a:rPr lang="sk-SK" sz="3600" b="1" dirty="0" smtClean="0">
                <a:solidFill>
                  <a:schemeClr val="bg1"/>
                </a:solidFill>
              </a:rPr>
              <a:t> pozornosť ...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823310" y="985720"/>
            <a:ext cx="6871724" cy="458115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Aké benefity prináša presné poľnohospodárstvo</a:t>
            </a:r>
            <a:r>
              <a:rPr lang="en-US" sz="2400" b="1" dirty="0" smtClean="0"/>
              <a:t>?</a:t>
            </a:r>
            <a:endParaRPr lang="sk-SK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70605" y="1749245"/>
            <a:ext cx="6413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sk-SK" dirty="0" smtClean="0">
                <a:solidFill>
                  <a:schemeClr val="bg1"/>
                </a:solidFill>
              </a:rPr>
              <a:t>oznanie priestorovej premenlivosti výrobného prostredia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sk-SK" dirty="0" smtClean="0">
                <a:solidFill>
                  <a:schemeClr val="bg1"/>
                </a:solidFill>
              </a:rPr>
              <a:t>presnenie evidencie vykonaných zásahov </a:t>
            </a:r>
            <a:r>
              <a:rPr lang="en-US" dirty="0" smtClean="0">
                <a:solidFill>
                  <a:schemeClr val="bg1"/>
                </a:solidFill>
              </a:rPr>
              <a:t>(GPS monitoring)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zn</a:t>
            </a:r>
            <a:r>
              <a:rPr lang="sk-SK" dirty="0" smtClean="0">
                <a:solidFill>
                  <a:schemeClr val="bg1"/>
                </a:solidFill>
              </a:rPr>
              <a:t>íž</a:t>
            </a:r>
            <a:r>
              <a:rPr lang="en-US" dirty="0" err="1" smtClean="0">
                <a:solidFill>
                  <a:schemeClr val="bg1"/>
                </a:solidFill>
              </a:rPr>
              <a:t>enie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spotreby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</a:t>
            </a:r>
            <a:r>
              <a:rPr lang="sk-SK" dirty="0" smtClean="0">
                <a:solidFill>
                  <a:schemeClr val="bg1"/>
                </a:solidFill>
              </a:rPr>
              <a:t>í</a:t>
            </a:r>
            <a:r>
              <a:rPr lang="en-US" dirty="0" smtClean="0">
                <a:solidFill>
                  <a:schemeClr val="bg1"/>
                </a:solidFill>
              </a:rPr>
              <a:t>v, </a:t>
            </a:r>
            <a:r>
              <a:rPr lang="en-US" dirty="0" err="1" smtClean="0">
                <a:solidFill>
                  <a:schemeClr val="bg1"/>
                </a:solidFill>
              </a:rPr>
              <a:t>hnoj</a:t>
            </a:r>
            <a:r>
              <a:rPr lang="sk-SK" dirty="0" smtClean="0">
                <a:solidFill>
                  <a:schemeClr val="bg1"/>
                </a:solidFill>
              </a:rPr>
              <a:t>í</a:t>
            </a:r>
            <a:r>
              <a:rPr lang="en-US" dirty="0" smtClean="0">
                <a:solidFill>
                  <a:schemeClr val="bg1"/>
                </a:solidFill>
              </a:rPr>
              <a:t>v a </a:t>
            </a:r>
            <a:r>
              <a:rPr lang="en-US" dirty="0" err="1" smtClean="0">
                <a:solidFill>
                  <a:schemeClr val="bg1"/>
                </a:solidFill>
              </a:rPr>
              <a:t>pestic</a:t>
            </a:r>
            <a:r>
              <a:rPr lang="sk-SK" dirty="0" smtClean="0">
                <a:solidFill>
                  <a:schemeClr val="bg1"/>
                </a:solidFill>
              </a:rPr>
              <a:t>í</a:t>
            </a:r>
            <a:r>
              <a:rPr lang="en-US" dirty="0" err="1" smtClean="0">
                <a:solidFill>
                  <a:schemeClr val="bg1"/>
                </a:solidFill>
              </a:rPr>
              <a:t>dov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(GPS </a:t>
            </a:r>
            <a:r>
              <a:rPr lang="en-US" dirty="0" err="1" smtClean="0">
                <a:solidFill>
                  <a:schemeClr val="bg1"/>
                </a:solidFill>
              </a:rPr>
              <a:t>navig</a:t>
            </a:r>
            <a:r>
              <a:rPr lang="sk-SK" dirty="0" smtClean="0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cia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sk-SK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vyrovnávanie zásob živín podľa potrieb na konkrétnom mieste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z</a:t>
            </a:r>
            <a:r>
              <a:rPr lang="sk-SK" dirty="0" smtClean="0">
                <a:solidFill>
                  <a:schemeClr val="bg1"/>
                </a:solidFill>
              </a:rPr>
              <a:t>níženie nákladov na mechanizované práce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spotreby</a:t>
            </a:r>
            <a:r>
              <a:rPr lang="en-US" dirty="0" smtClean="0">
                <a:solidFill>
                  <a:schemeClr val="bg1"/>
                </a:solidFill>
              </a:rPr>
              <a:t> PHM)</a:t>
            </a:r>
            <a:endParaRPr lang="sk-SK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lepšia oragnizácia práce na poli, odľahčenie ľudských zdrojov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sk-SK" dirty="0" smtClean="0">
                <a:solidFill>
                  <a:schemeClr val="bg1"/>
                </a:solidFill>
              </a:rPr>
              <a:t>žšie zaťaženie prostredia chemikáliami, pôdo-ochrana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spresnenie technológií rastlinnej výroby - prekrývanie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vylúčenie neefektívnych plôch z produkčného procesu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4375" y="985720"/>
            <a:ext cx="7482545" cy="45811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</a:t>
            </a:r>
            <a:r>
              <a:rPr lang="sk-SK" sz="2800" b="1" dirty="0" smtClean="0"/>
              <a:t>účasti systémov presného poľnohospodárstva</a:t>
            </a:r>
            <a:endParaRPr lang="sk-SK" sz="2800" b="1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12843" y="2970885"/>
            <a:ext cx="7524077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2000" b="1" dirty="0" smtClean="0">
                <a:solidFill>
                  <a:schemeClr val="bg1"/>
                </a:solidFill>
                <a:latin typeface="Arial" charset="0"/>
              </a:rPr>
              <a:t>Globálne poloh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sk-SK" sz="2000" b="1" dirty="0" smtClean="0">
                <a:solidFill>
                  <a:schemeClr val="bg1"/>
                </a:solidFill>
                <a:latin typeface="Arial" charset="0"/>
              </a:rPr>
              <a:t>vé systémy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(GPS/GLONAS+RTK)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12844" y="3429000"/>
            <a:ext cx="7524076" cy="490515"/>
          </a:xfrm>
          <a:prstGeom prst="rect">
            <a:avLst/>
          </a:prstGeom>
          <a:solidFill>
            <a:srgbClr val="2597FF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Geografick</a:t>
            </a:r>
            <a:r>
              <a:rPr lang="sk-SK" b="1" dirty="0" smtClean="0">
                <a:solidFill>
                  <a:schemeClr val="bg1"/>
                </a:solidFill>
                <a:latin typeface="Arial" charset="0"/>
              </a:rPr>
              <a:t>é informačné systémy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(GIS)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854097" y="4955161"/>
            <a:ext cx="1676400" cy="917119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800" b="1" dirty="0" smtClean="0">
                <a:solidFill>
                  <a:schemeClr val="bg1"/>
                </a:solidFill>
                <a:latin typeface="Arial" charset="0"/>
              </a:rPr>
              <a:t>Monitoring výnosov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958" y="1596540"/>
            <a:ext cx="749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solidFill>
                  <a:schemeClr val="bg1"/>
                </a:solidFill>
              </a:rPr>
              <a:t>Globálne satelitné polohové systémy ako GPS, GLONASS, či dlho očakávaný Európsky systém Galileo a iné. poskytujú v posledných rokoch takmer dokonalú platformu pre presnú lokalizáciu polohy na zemskom povrchu s presnosťou na 30 cm, prípadne až na 2,50 cm pri využití technológie RTK.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4375" y="4157014"/>
            <a:ext cx="731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solidFill>
                  <a:schemeClr val="bg1"/>
                </a:solidFill>
              </a:rPr>
              <a:t>Geografické informačné systémy </a:t>
            </a:r>
            <a:r>
              <a:rPr lang="en-US" dirty="0" smtClean="0">
                <a:solidFill>
                  <a:schemeClr val="bg1"/>
                </a:solidFill>
              </a:rPr>
              <a:t>(GIS)</a:t>
            </a:r>
            <a:r>
              <a:rPr lang="sk-SK" dirty="0" smtClean="0">
                <a:solidFill>
                  <a:schemeClr val="bg1"/>
                </a:solidFill>
              </a:rPr>
              <a:t> evidujú získané údaje do databázy a umožňujú získávať prehľadné výstupy ako vizualizácie, tabuľky či grafy.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411586" y="4951279"/>
            <a:ext cx="1549427" cy="92189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bg1"/>
                </a:solidFill>
                <a:latin typeface="Arial" charset="0"/>
              </a:rPr>
              <a:t>Prec</a:t>
            </a:r>
            <a:r>
              <a:rPr lang="sk-SK" sz="1800" b="1" dirty="0" smtClean="0">
                <a:solidFill>
                  <a:schemeClr val="bg1"/>
                </a:solidFill>
                <a:latin typeface="Arial" charset="0"/>
              </a:rPr>
              <a:t>ízna navigácia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739540" y="4956050"/>
            <a:ext cx="1527051" cy="91623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bg1"/>
                </a:solidFill>
                <a:latin typeface="Arial" charset="0"/>
              </a:rPr>
              <a:t>Priame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 a </a:t>
            </a:r>
            <a:r>
              <a:rPr lang="en-US" sz="1800" b="1" dirty="0" err="1" smtClean="0">
                <a:solidFill>
                  <a:schemeClr val="bg1"/>
                </a:solidFill>
                <a:latin typeface="Arial" charset="0"/>
              </a:rPr>
              <a:t>nepriame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charset="0"/>
              </a:rPr>
              <a:t>merania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087599" y="4956050"/>
            <a:ext cx="1981200" cy="91623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800" b="1" dirty="0" smtClean="0">
                <a:solidFill>
                  <a:schemeClr val="bg1"/>
                </a:solidFill>
                <a:latin typeface="Arial" charset="0"/>
              </a:rPr>
              <a:t>Technológia variabilného dávkovania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4" grpId="0" animBg="1" autoUpdateAnimBg="0"/>
      <p:bldP spid="37" grpId="0" animBg="1" autoUpdateAnimBg="0"/>
      <p:bldP spid="40" grpId="0" animBg="1" autoUpdateAnimBg="0"/>
      <p:bldP spid="38" grpId="0" animBg="1" autoUpdateAnimBg="0"/>
      <p:bldP spid="3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030114" y="1291131"/>
            <a:ext cx="3817625" cy="3664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6"/>
            <a:ext cx="5344676" cy="61082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Technol</a:t>
            </a:r>
            <a:r>
              <a:rPr lang="sk-SK" sz="2800" b="1" dirty="0" smtClean="0"/>
              <a:t>ógie GPS, GLONASS a RTK</a:t>
            </a:r>
            <a:endParaRPr lang="sk-SK" sz="2800" b="1" dirty="0"/>
          </a:p>
        </p:txBody>
      </p:sp>
      <p:pic>
        <p:nvPicPr>
          <p:cNvPr id="8199" name="Picture 7" descr="http://code7700.com/images/gps_constellation_afais_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33" y="1596540"/>
            <a:ext cx="3221197" cy="31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0605" y="1415436"/>
            <a:ext cx="3664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 súčasnoti sa na obežných dráhach planéty Zem nachádza mnoho satelitov slúžiaciach práve pre globálne polohové systémy. </a:t>
            </a:r>
          </a:p>
          <a:p>
            <a:pPr algn="just"/>
            <a:endParaRPr lang="sk-SK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GPS L1 ~ </a:t>
            </a:r>
            <a:r>
              <a:rPr lang="sk-SK" dirty="0" smtClean="0">
                <a:solidFill>
                  <a:schemeClr val="bg1"/>
                </a:solidFill>
              </a:rPr>
              <a:t>1575,42</a:t>
            </a:r>
            <a:r>
              <a:rPr lang="en-US" dirty="0" smtClean="0">
                <a:solidFill>
                  <a:schemeClr val="bg1"/>
                </a:solidFill>
              </a:rPr>
              <a:t> MHz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GPS L2 ~ </a:t>
            </a:r>
            <a:r>
              <a:rPr lang="sk-SK" dirty="0">
                <a:solidFill>
                  <a:schemeClr val="bg1"/>
                </a:solidFill>
              </a:rPr>
              <a:t>1227,60 MHz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Najznámejší a najrozšírenejší je americký GPS, avšak moderné lokalizátory polohy  využívajú aj satelity ostaných satelitných navigačných systémov ako: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195" y="5407065"/>
            <a:ext cx="610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a</a:t>
            </a:r>
            <a:r>
              <a:rPr lang="sk-SK" dirty="0" smtClean="0">
                <a:solidFill>
                  <a:schemeClr val="bg1"/>
                </a:solidFill>
              </a:rPr>
              <a:t>merické GPS a ruské GLONASS </a:t>
            </a:r>
            <a:r>
              <a:rPr lang="en-US" dirty="0" smtClean="0">
                <a:solidFill>
                  <a:schemeClr val="bg1"/>
                </a:solidFill>
              </a:rPr>
              <a:t>(GNSS)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čí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sk-SK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sk-SK" dirty="0" smtClean="0">
                <a:solidFill>
                  <a:schemeClr val="bg1"/>
                </a:solidFill>
              </a:rPr>
              <a:t> BEIDOU a európske G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sk-SK" dirty="0" smtClean="0">
                <a:solidFill>
                  <a:schemeClr val="bg1"/>
                </a:solidFill>
              </a:rPr>
              <a:t>LILEO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sk-SK" dirty="0" smtClean="0">
                <a:solidFill>
                  <a:schemeClr val="bg1"/>
                </a:solidFill>
              </a:rPr>
              <a:t>vo vývoji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sk-SK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pomocné korekčné technológie EGNOS, WAAS a RTK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1138425"/>
            <a:ext cx="6719020" cy="458115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Princíp satelitného zisťovania polohy</a:t>
            </a:r>
            <a:endParaRPr lang="sk-SK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901950"/>
            <a:ext cx="4123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určovanie polohy meraného </a:t>
            </a:r>
            <a:r>
              <a:rPr lang="sk-SK" dirty="0" smtClean="0">
                <a:solidFill>
                  <a:schemeClr val="bg1"/>
                </a:solidFill>
              </a:rPr>
              <a:t>bodu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sk-SK" dirty="0" smtClean="0">
                <a:solidFill>
                  <a:schemeClr val="bg1"/>
                </a:solidFill>
              </a:rPr>
              <a:t>z </a:t>
            </a:r>
            <a:r>
              <a:rPr lang="sk-SK" dirty="0">
                <a:solidFill>
                  <a:schemeClr val="bg1"/>
                </a:solidFill>
              </a:rPr>
              <a:t>priesečníku guľových </a:t>
            </a:r>
            <a:r>
              <a:rPr lang="sk-SK" dirty="0" smtClean="0">
                <a:solidFill>
                  <a:schemeClr val="bg1"/>
                </a:solidFill>
              </a:rPr>
              <a:t>plôch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err="1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eria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doba šírenia rádio-signálu </a:t>
            </a:r>
            <a:r>
              <a:rPr lang="en-US" dirty="0" smtClean="0">
                <a:solidFill>
                  <a:schemeClr val="bg1"/>
                </a:solidFill>
              </a:rPr>
              <a:t>(&lt;c)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resnos</a:t>
            </a:r>
            <a:r>
              <a:rPr lang="sk-SK" dirty="0" smtClean="0">
                <a:solidFill>
                  <a:schemeClr val="bg1"/>
                </a:solidFill>
              </a:rPr>
              <a:t>ť závisí od pozície a počtu signálov z rôznych </a:t>
            </a:r>
            <a:r>
              <a:rPr lang="sk-SK" dirty="0" smtClean="0">
                <a:solidFill>
                  <a:schemeClr val="bg1"/>
                </a:solidFill>
              </a:rPr>
              <a:t>satelitov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dráhy satelitov sú pevne dané</a:t>
            </a:r>
            <a:endParaRPr lang="sk-SK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C:\!tmp\gps_posb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6" y="2054655"/>
            <a:ext cx="357157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!tmp\gps_dop_1.gif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4544795"/>
            <a:ext cx="2277818" cy="16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!tmp\gps_dop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4544795"/>
            <a:ext cx="1569689" cy="16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17900" y="374900"/>
            <a:ext cx="7024430" cy="458115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Nepresnosť satelitného merania polohy</a:t>
            </a:r>
            <a:endParaRPr lang="sk-SK" b="1" dirty="0"/>
          </a:p>
        </p:txBody>
      </p:sp>
      <p:pic>
        <p:nvPicPr>
          <p:cNvPr id="11" name="Picture 10" descr="C:\!tmp\atmospheric_effec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37" y="4345230"/>
            <a:ext cx="3397257" cy="19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nterference caused by reflection of the signal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89" y="4039820"/>
            <a:ext cx="2700301" cy="22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17900" y="2665475"/>
            <a:ext cx="381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b="1" dirty="0" smtClean="0">
                <a:solidFill>
                  <a:schemeClr val="bg1"/>
                </a:solidFill>
              </a:rPr>
              <a:t>umelá nepresnosť voľného signálu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</a:t>
            </a:r>
            <a:r>
              <a:rPr lang="sk-SK" sz="1600" dirty="0" smtClean="0">
                <a:solidFill>
                  <a:schemeClr val="bg1"/>
                </a:solidFill>
              </a:rPr>
              <a:t>riešenie: WAAG, EGNOS, RTK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b="1" dirty="0" smtClean="0">
                <a:solidFill>
                  <a:schemeClr val="bg1"/>
                </a:solidFill>
              </a:rPr>
              <a:t>odrazené signály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    </a:t>
            </a:r>
            <a:r>
              <a:rPr lang="sk-SK" sz="1600" dirty="0" smtClean="0">
                <a:solidFill>
                  <a:schemeClr val="bg1"/>
                </a:solidFill>
              </a:rPr>
              <a:t>riešenie: kvalitné antény a prijímače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525" y="3581705"/>
            <a:ext cx="351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b="1" dirty="0" smtClean="0">
                <a:solidFill>
                  <a:schemeClr val="bg1"/>
                </a:solidFill>
              </a:rPr>
              <a:t>vplyv atmosféry </a:t>
            </a:r>
            <a:r>
              <a:rPr lang="en-US" sz="1600" b="1" dirty="0" smtClean="0">
                <a:solidFill>
                  <a:schemeClr val="bg1"/>
                </a:solidFill>
              </a:rPr>
              <a:t>(sign</a:t>
            </a:r>
            <a:r>
              <a:rPr lang="sk-SK" sz="1600" b="1" dirty="0" smtClean="0">
                <a:solidFill>
                  <a:schemeClr val="bg1"/>
                </a:solidFill>
              </a:rPr>
              <a:t>ál sa láme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  <a:endParaRPr lang="sk-SK" sz="1600" b="1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    </a:t>
            </a:r>
            <a:r>
              <a:rPr lang="sk-SK" sz="1600" dirty="0" smtClean="0">
                <a:solidFill>
                  <a:schemeClr val="bg1"/>
                </a:solidFill>
              </a:rPr>
              <a:t>riešenie: multifrekvenčné prijímače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6319" y="1042547"/>
            <a:ext cx="6743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solidFill>
                  <a:schemeClr val="bg1"/>
                </a:solidFill>
              </a:rPr>
              <a:t>Presnosť satelitných systémov určovania polohy môže označiť za veľmi presnú. Voľné frekvencie GPS systému </a:t>
            </a:r>
            <a:r>
              <a:rPr lang="en-US" dirty="0" smtClean="0">
                <a:solidFill>
                  <a:schemeClr val="bg1"/>
                </a:solidFill>
              </a:rPr>
              <a:t>(L1,L2) </a:t>
            </a:r>
            <a:r>
              <a:rPr lang="sk-SK" dirty="0" smtClean="0">
                <a:solidFill>
                  <a:schemeClr val="bg1"/>
                </a:solidFill>
              </a:rPr>
              <a:t>však obsahujú aj umelú nepresnosť </a:t>
            </a:r>
            <a:r>
              <a:rPr lang="en-US" dirty="0" smtClean="0">
                <a:solidFill>
                  <a:schemeClr val="bg1"/>
                </a:solidFill>
              </a:rPr>
              <a:t>(PRN –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seudo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andom Noise) </a:t>
            </a:r>
            <a:r>
              <a:rPr lang="sk-SK" dirty="0">
                <a:solidFill>
                  <a:schemeClr val="bg1"/>
                </a:solidFill>
              </a:rPr>
              <a:t>rádovo v </a:t>
            </a:r>
            <a:r>
              <a:rPr lang="sk-SK" dirty="0" smtClean="0">
                <a:solidFill>
                  <a:schemeClr val="bg1"/>
                </a:solidFill>
              </a:rPr>
              <a:t>metroch.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sk-SK" dirty="0" smtClean="0">
                <a:solidFill>
                  <a:schemeClr val="bg1"/>
                </a:solidFill>
              </a:rPr>
              <a:t>Ďaľšie nepresnosti sú prirodzené dané fyzikálnymi zákomni pri prechode atmosférou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sk-SK" dirty="0" smtClean="0">
                <a:solidFill>
                  <a:schemeClr val="bg1"/>
                </a:solidFill>
              </a:rPr>
              <a:t>odrazoch signálu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interferencie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60" y="1342036"/>
            <a:ext cx="8246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>
                <a:solidFill>
                  <a:schemeClr val="bg1"/>
                </a:solidFill>
              </a:rPr>
              <a:t>pozostáva zo siete permanentných referenčných staníc </a:t>
            </a:r>
            <a:r>
              <a:rPr lang="sk-SK" sz="1600" dirty="0" smtClean="0">
                <a:solidFill>
                  <a:schemeClr val="bg1"/>
                </a:solidFill>
              </a:rPr>
              <a:t> pripojených do </a:t>
            </a:r>
            <a:r>
              <a:rPr lang="sk-SK" sz="1600" dirty="0">
                <a:solidFill>
                  <a:schemeClr val="bg1"/>
                </a:solidFill>
              </a:rPr>
              <a:t>Národného servisného centra </a:t>
            </a:r>
            <a:r>
              <a:rPr lang="sk-SK" sz="1600" dirty="0" smtClean="0">
                <a:solidFill>
                  <a:schemeClr val="bg1"/>
                </a:solidFill>
              </a:rPr>
              <a:t>v Geodetickom </a:t>
            </a:r>
            <a:r>
              <a:rPr lang="sk-SK" sz="1600" dirty="0">
                <a:solidFill>
                  <a:schemeClr val="bg1"/>
                </a:solidFill>
              </a:rPr>
              <a:t>a kartografickom ústave v </a:t>
            </a:r>
            <a:r>
              <a:rPr lang="sk-SK" sz="1600" dirty="0" smtClean="0">
                <a:solidFill>
                  <a:schemeClr val="bg1"/>
                </a:solidFill>
              </a:rPr>
              <a:t>Bratislave. Národné </a:t>
            </a:r>
            <a:r>
              <a:rPr lang="sk-SK" sz="1600" dirty="0">
                <a:solidFill>
                  <a:schemeClr val="bg1"/>
                </a:solidFill>
              </a:rPr>
              <a:t>servisné centrum je vybavené riadiacim softvérom </a:t>
            </a:r>
            <a:r>
              <a:rPr lang="sk-SK" sz="1600" dirty="0" smtClean="0">
                <a:solidFill>
                  <a:schemeClr val="bg1"/>
                </a:solidFill>
              </a:rPr>
              <a:t>a spravuje </a:t>
            </a:r>
            <a:r>
              <a:rPr lang="sk-SK" sz="1600" dirty="0">
                <a:solidFill>
                  <a:schemeClr val="bg1"/>
                </a:solidFill>
              </a:rPr>
              <a:t>namerané družicové observácie zo siete permanentných referenčných staníc a zároveň generuje tzv. sieťové korekcie pre používateľov využívajúcich službu v reálnom čase </a:t>
            </a:r>
            <a:r>
              <a:rPr lang="sk-SK" sz="1600" dirty="0" smtClean="0">
                <a:solidFill>
                  <a:schemeClr val="bg1"/>
                </a:solidFill>
              </a:rPr>
              <a:t>ale aj </a:t>
            </a:r>
            <a:r>
              <a:rPr lang="sk-SK" sz="1600" dirty="0">
                <a:solidFill>
                  <a:schemeClr val="bg1"/>
                </a:solidFill>
              </a:rPr>
              <a:t>údaje slúžiace na dodatočné </a:t>
            </a:r>
            <a:r>
              <a:rPr lang="sk-SK" sz="1600" dirty="0" smtClean="0">
                <a:solidFill>
                  <a:schemeClr val="bg1"/>
                </a:solidFill>
              </a:rPr>
              <a:t>spracovanie.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5770" y="680310"/>
            <a:ext cx="4886560" cy="458115"/>
          </a:xfrm>
        </p:spPr>
        <p:txBody>
          <a:bodyPr>
            <a:noAutofit/>
          </a:bodyPr>
          <a:lstStyle/>
          <a:p>
            <a:r>
              <a:rPr lang="sk-SK" sz="3200" b="1" dirty="0" smtClean="0"/>
              <a:t>Korekčný systém GNSS/RTK</a:t>
            </a:r>
            <a:endParaRPr lang="sk-SK" sz="3200" b="1" dirty="0"/>
          </a:p>
        </p:txBody>
      </p:sp>
      <p:pic>
        <p:nvPicPr>
          <p:cNvPr id="8194" name="Picture 2" descr="SKPOS reference s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98" y="2970884"/>
            <a:ext cx="5291228" cy="32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260" y="2970885"/>
            <a:ext cx="29013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400" b="1" dirty="0">
                <a:solidFill>
                  <a:schemeClr val="bg1"/>
                </a:solidFill>
              </a:rPr>
              <a:t>d</a:t>
            </a:r>
            <a:r>
              <a:rPr lang="sk-SK" sz="1400" b="1" dirty="0" smtClean="0">
                <a:solidFill>
                  <a:schemeClr val="bg1"/>
                </a:solidFill>
              </a:rPr>
              <a:t>ecimetrová presnosť  0.3-1m</a:t>
            </a:r>
          </a:p>
          <a:p>
            <a:r>
              <a:rPr lang="sk-SK" sz="1400" dirty="0" smtClean="0">
                <a:solidFill>
                  <a:schemeClr val="bg1"/>
                </a:solidFill>
              </a:rPr>
              <a:t>      protokol NTRIP realtime, VRS</a:t>
            </a:r>
          </a:p>
          <a:p>
            <a:r>
              <a:rPr lang="sk-SK" sz="1400" dirty="0" smtClean="0">
                <a:solidFill>
                  <a:schemeClr val="bg1"/>
                </a:solidFill>
              </a:rPr>
              <a:t>      </a:t>
            </a:r>
            <a:r>
              <a:rPr lang="sk-SK" sz="1400" dirty="0">
                <a:solidFill>
                  <a:schemeClr val="bg1"/>
                </a:solidFill>
              </a:rPr>
              <a:t>v reálnom čase - online</a:t>
            </a:r>
            <a:endParaRPr lang="sk-SK" sz="1400" dirty="0" smtClean="0">
              <a:solidFill>
                <a:schemeClr val="bg1"/>
              </a:solidFill>
            </a:endParaRPr>
          </a:p>
          <a:p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smtClean="0">
                <a:solidFill>
                  <a:schemeClr val="bg1"/>
                </a:solidFill>
              </a:rPr>
              <a:t>     cena 20.00 EUR / rok</a:t>
            </a:r>
          </a:p>
          <a:p>
            <a:endParaRPr lang="sk-SK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400" b="1" dirty="0" smtClean="0">
                <a:solidFill>
                  <a:schemeClr val="bg1"/>
                </a:solidFill>
              </a:rPr>
              <a:t>centimetrová </a:t>
            </a:r>
            <a:r>
              <a:rPr lang="sk-SK" sz="1400" b="1" dirty="0">
                <a:solidFill>
                  <a:schemeClr val="bg1"/>
                </a:solidFill>
              </a:rPr>
              <a:t>presnosť  </a:t>
            </a:r>
            <a:r>
              <a:rPr lang="sk-SK" sz="1400" b="1" dirty="0" smtClean="0">
                <a:solidFill>
                  <a:schemeClr val="bg1"/>
                </a:solidFill>
              </a:rPr>
              <a:t>2-4cm</a:t>
            </a:r>
            <a:endParaRPr lang="sk-SK" sz="1400" b="1" dirty="0">
              <a:solidFill>
                <a:schemeClr val="bg1"/>
              </a:solidFill>
            </a:endParaRPr>
          </a:p>
          <a:p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smtClean="0">
                <a:solidFill>
                  <a:schemeClr val="bg1"/>
                </a:solidFill>
              </a:rPr>
              <a:t>     protokol </a:t>
            </a:r>
            <a:r>
              <a:rPr lang="sk-SK" sz="1400" dirty="0">
                <a:solidFill>
                  <a:schemeClr val="bg1"/>
                </a:solidFill>
              </a:rPr>
              <a:t>NTRIP </a:t>
            </a:r>
            <a:r>
              <a:rPr lang="sk-SK" sz="1400" dirty="0" smtClean="0">
                <a:solidFill>
                  <a:schemeClr val="bg1"/>
                </a:solidFill>
              </a:rPr>
              <a:t>realtime, VRS</a:t>
            </a:r>
          </a:p>
          <a:p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smtClean="0">
                <a:solidFill>
                  <a:schemeClr val="bg1"/>
                </a:solidFill>
              </a:rPr>
              <a:t>     v reálnom čase - online</a:t>
            </a:r>
            <a:endParaRPr lang="sk-SK" sz="1400" dirty="0">
              <a:solidFill>
                <a:schemeClr val="bg1"/>
              </a:solidFill>
            </a:endParaRPr>
          </a:p>
          <a:p>
            <a:r>
              <a:rPr lang="sk-SK" sz="1400" dirty="0">
                <a:solidFill>
                  <a:schemeClr val="bg1"/>
                </a:solidFill>
              </a:rPr>
              <a:t>      cena </a:t>
            </a:r>
            <a:r>
              <a:rPr lang="sk-SK" sz="1400" dirty="0" smtClean="0">
                <a:solidFill>
                  <a:schemeClr val="bg1"/>
                </a:solidFill>
              </a:rPr>
              <a:t>50.00 </a:t>
            </a:r>
            <a:r>
              <a:rPr lang="sk-SK" sz="1400" dirty="0">
                <a:solidFill>
                  <a:schemeClr val="bg1"/>
                </a:solidFill>
              </a:rPr>
              <a:t>EUR / </a:t>
            </a:r>
            <a:r>
              <a:rPr lang="sk-SK" sz="1400" dirty="0" smtClean="0">
                <a:solidFill>
                  <a:schemeClr val="bg1"/>
                </a:solidFill>
              </a:rPr>
              <a:t>rok</a:t>
            </a:r>
          </a:p>
          <a:p>
            <a:endParaRPr lang="sk-SK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400" b="1" dirty="0" smtClean="0">
                <a:solidFill>
                  <a:schemeClr val="bg1"/>
                </a:solidFill>
              </a:rPr>
              <a:t>milimetrová </a:t>
            </a:r>
            <a:r>
              <a:rPr lang="sk-SK" sz="1400" b="1" dirty="0">
                <a:solidFill>
                  <a:schemeClr val="bg1"/>
                </a:solidFill>
              </a:rPr>
              <a:t>presnosť </a:t>
            </a:r>
          </a:p>
          <a:p>
            <a:r>
              <a:rPr lang="sk-SK" sz="1400" dirty="0" smtClean="0">
                <a:solidFill>
                  <a:schemeClr val="bg1"/>
                </a:solidFill>
              </a:rPr>
              <a:t>      postprocessing - offline</a:t>
            </a:r>
          </a:p>
          <a:p>
            <a:r>
              <a:rPr lang="sk-SK" sz="1400" dirty="0" smtClean="0">
                <a:solidFill>
                  <a:schemeClr val="bg1"/>
                </a:solidFill>
              </a:rPr>
              <a:t>      </a:t>
            </a:r>
            <a:r>
              <a:rPr lang="sk-SK" sz="1400" dirty="0">
                <a:solidFill>
                  <a:schemeClr val="bg1"/>
                </a:solidFill>
              </a:rPr>
              <a:t>protokol NTRIP realtime</a:t>
            </a:r>
          </a:p>
          <a:p>
            <a:r>
              <a:rPr lang="sk-SK" sz="1400" dirty="0">
                <a:solidFill>
                  <a:schemeClr val="bg1"/>
                </a:solidFill>
              </a:rPr>
              <a:t>      cena </a:t>
            </a:r>
            <a:r>
              <a:rPr lang="sk-SK" sz="1400" dirty="0" smtClean="0">
                <a:solidFill>
                  <a:schemeClr val="bg1"/>
                </a:solidFill>
              </a:rPr>
              <a:t>50.00 EUR / rok</a:t>
            </a:r>
            <a:endParaRPr lang="sk-S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2455</Words>
  <Application>Microsoft Office PowerPoint</Application>
  <PresentationFormat>On-screen Show (4:3)</PresentationFormat>
  <Paragraphs>355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Microsoft Excel 97-2003 Worksheet</vt:lpstr>
      <vt:lpstr>Presné poľnohospodárstvo</vt:lpstr>
      <vt:lpstr>Obsah prezentácie – prehľad:</vt:lpstr>
      <vt:lpstr>Čo je to presné poľnohospodárstvo?</vt:lpstr>
      <vt:lpstr>Aké benefity prináša presné poľnohospodárstvo?</vt:lpstr>
      <vt:lpstr>Súčasti systémov presného poľnohospodárstva</vt:lpstr>
      <vt:lpstr>Technológie GPS, GLONASS a RTK</vt:lpstr>
      <vt:lpstr>Princíp satelitného zisťovania polohy</vt:lpstr>
      <vt:lpstr>Nepresnosť satelitného merania polohy</vt:lpstr>
      <vt:lpstr>Korekčný systém GNSS/RTK</vt:lpstr>
      <vt:lpstr>PowerPoint Presentation</vt:lpstr>
      <vt:lpstr>PowerPoint Presentation</vt:lpstr>
      <vt:lpstr>Navigačné a navádzacie prístroje pre poľnohospodárstvo</vt:lpstr>
      <vt:lpstr>Ovládanie sekcií postrekovača, sejačky</vt:lpstr>
      <vt:lpstr>AUTOPILOT – poloautomatická prevádzka traktorov</vt:lpstr>
      <vt:lpstr>Agronomický cyklus a precízne poľnohospodárstvo</vt:lpstr>
      <vt:lpstr>Čo je to GIS ? Geografický Informačný Systém  </vt:lpstr>
      <vt:lpstr>Raster, vektor – spracovanie geografických informácií</vt:lpstr>
      <vt:lpstr>Zdroje údajov pre GIS</vt:lpstr>
      <vt:lpstr>Základné priestorové operácie</vt:lpstr>
      <vt:lpstr>Zdroje údajov pre GIS z pracovných strojov</vt:lpstr>
      <vt:lpstr>Prevádzkové parametre pracovných strojov</vt:lpstr>
      <vt:lpstr>Evidencia parciel, plodín – napojenie na kataster</vt:lpstr>
      <vt:lpstr>Výstupy z  GIS + GPS monitoring</vt:lpstr>
      <vt:lpstr>Bližší pohľad na systém SKEAGIS</vt:lpstr>
      <vt:lpstr>Variabilita živín a pôdne mapy – rozdelenie parcely</vt:lpstr>
      <vt:lpstr>Spektrálna analýza plodín na poli</vt:lpstr>
      <vt:lpstr>Letecké snímkovanie parcely pomocou drona</vt:lpstr>
      <vt:lpstr>Striptill – pásové spracovanie pôdy</vt:lpstr>
      <vt:lpstr>Predpokladané úspory – precízne poľnohospodárstvo</vt:lpstr>
      <vt:lpstr>Zdroje informácí použitých v tejto prezentácií</vt:lpstr>
      <vt:lpstr>Ďalšie informácie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2014-02-05T03:27:02Z</dcterms:created>
  <dcterms:modified xsi:type="dcterms:W3CDTF">2016-08-30T08:39:16Z</dcterms:modified>
</cp:coreProperties>
</file>